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279" r:id="rId3"/>
    <p:sldId id="509" r:id="rId4"/>
    <p:sldId id="510" r:id="rId5"/>
    <p:sldId id="290" r:id="rId6"/>
    <p:sldId id="506" r:id="rId7"/>
    <p:sldId id="257" r:id="rId8"/>
    <p:sldId id="280" r:id="rId9"/>
    <p:sldId id="297" r:id="rId10"/>
    <p:sldId id="282" r:id="rId11"/>
    <p:sldId id="320" r:id="rId12"/>
    <p:sldId id="321" r:id="rId13"/>
    <p:sldId id="492" r:id="rId14"/>
    <p:sldId id="333" r:id="rId15"/>
    <p:sldId id="507" r:id="rId16"/>
    <p:sldId id="511" r:id="rId17"/>
    <p:sldId id="512" r:id="rId18"/>
    <p:sldId id="513" r:id="rId19"/>
    <p:sldId id="514" r:id="rId20"/>
    <p:sldId id="515" r:id="rId21"/>
    <p:sldId id="516" r:id="rId22"/>
    <p:sldId id="517" r:id="rId23"/>
    <p:sldId id="518" r:id="rId24"/>
    <p:sldId id="519" r:id="rId25"/>
    <p:sldId id="520" r:id="rId26"/>
    <p:sldId id="521" r:id="rId27"/>
    <p:sldId id="334" r:id="rId28"/>
    <p:sldId id="504" r:id="rId29"/>
    <p:sldId id="522" r:id="rId30"/>
    <p:sldId id="523" r:id="rId31"/>
    <p:sldId id="524" r:id="rId32"/>
    <p:sldId id="525" r:id="rId33"/>
    <p:sldId id="505" r:id="rId34"/>
    <p:sldId id="526" r:id="rId35"/>
    <p:sldId id="527" r:id="rId36"/>
    <p:sldId id="528" r:id="rId37"/>
    <p:sldId id="529" r:id="rId38"/>
    <p:sldId id="530" r:id="rId39"/>
    <p:sldId id="531" r:id="rId40"/>
    <p:sldId id="532" r:id="rId41"/>
    <p:sldId id="533" r:id="rId42"/>
    <p:sldId id="534" r:id="rId43"/>
    <p:sldId id="535" r:id="rId44"/>
    <p:sldId id="536" r:id="rId45"/>
    <p:sldId id="537" r:id="rId46"/>
    <p:sldId id="538" r:id="rId47"/>
    <p:sldId id="539" r:id="rId48"/>
    <p:sldId id="540" r:id="rId49"/>
    <p:sldId id="541" r:id="rId50"/>
    <p:sldId id="542" r:id="rId51"/>
    <p:sldId id="544" r:id="rId52"/>
    <p:sldId id="545" r:id="rId53"/>
    <p:sldId id="258" r:id="rId54"/>
    <p:sldId id="259" r:id="rId55"/>
    <p:sldId id="260" r:id="rId56"/>
    <p:sldId id="261" r:id="rId57"/>
    <p:sldId id="546" r:id="rId58"/>
    <p:sldId id="547" r:id="rId59"/>
    <p:sldId id="548" r:id="rId60"/>
    <p:sldId id="549" r:id="rId61"/>
    <p:sldId id="550" r:id="rId62"/>
    <p:sldId id="269" r:id="rId63"/>
    <p:sldId id="270" r:id="rId64"/>
    <p:sldId id="552" r:id="rId65"/>
    <p:sldId id="551"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57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56" d="100"/>
          <a:sy n="56" d="100"/>
        </p:scale>
        <p:origin x="696"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B46DAC-55B8-4533-B878-00826E4B42E0}" type="doc">
      <dgm:prSet loTypeId="urn:microsoft.com/office/officeart/2005/8/layout/chevron2" loCatId="process" qsTypeId="urn:microsoft.com/office/officeart/2005/8/quickstyle/3d7" qsCatId="3D" csTypeId="urn:microsoft.com/office/officeart/2005/8/colors/colorful4" csCatId="colorful" phldr="1"/>
      <dgm:spPr/>
      <dgm:t>
        <a:bodyPr/>
        <a:lstStyle/>
        <a:p>
          <a:endParaRPr lang="ro-RO"/>
        </a:p>
      </dgm:t>
    </dgm:pt>
    <dgm:pt modelId="{CCE5241A-2BA3-4F32-A4D1-8D972FB3E90D}">
      <dgm:prSet phldrT="[Text]" custT="1"/>
      <dgm:spPr/>
      <dgm:t>
        <a:bodyPr/>
        <a:lstStyle/>
        <a:p>
          <a:r>
            <a:rPr lang="vi-VN" sz="1800" b="1" dirty="0">
              <a:solidFill>
                <a:schemeClr val="bg1"/>
              </a:solidFill>
            </a:rPr>
            <a:t>Programul urmăreşte:</a:t>
          </a:r>
          <a:endParaRPr lang="ro-RO" sz="1800" dirty="0">
            <a:solidFill>
              <a:schemeClr val="bg1"/>
            </a:solidFill>
          </a:endParaRPr>
        </a:p>
      </dgm:t>
    </dgm:pt>
    <dgm:pt modelId="{B4CAC45C-EC17-4F90-A4A0-B86B0F2298E6}" type="parTrans" cxnId="{E38BB8F0-D6C7-49DF-B68A-BFD65318D9F3}">
      <dgm:prSet/>
      <dgm:spPr/>
      <dgm:t>
        <a:bodyPr/>
        <a:lstStyle/>
        <a:p>
          <a:endParaRPr lang="ro-RO"/>
        </a:p>
      </dgm:t>
    </dgm:pt>
    <dgm:pt modelId="{859E2C7E-7441-4529-97A1-9F4D0D9B8C06}" type="sibTrans" cxnId="{E38BB8F0-D6C7-49DF-B68A-BFD65318D9F3}">
      <dgm:prSet/>
      <dgm:spPr/>
      <dgm:t>
        <a:bodyPr/>
        <a:lstStyle/>
        <a:p>
          <a:endParaRPr lang="ro-RO"/>
        </a:p>
      </dgm:t>
    </dgm:pt>
    <dgm:pt modelId="{8202D137-071B-4EEE-8DEF-310BAB48B081}">
      <dgm:prSet phldrT="[Text]" custT="1"/>
      <dgm:spPr>
        <a:gradFill rotWithShape="0">
          <a:gsLst>
            <a:gs pos="0">
              <a:srgbClr val="000000"/>
            </a:gs>
            <a:gs pos="39999">
              <a:srgbClr val="0A128C"/>
            </a:gs>
            <a:gs pos="70000">
              <a:srgbClr val="181CC7"/>
            </a:gs>
            <a:gs pos="88000">
              <a:srgbClr val="7005D4"/>
            </a:gs>
            <a:gs pos="100000">
              <a:srgbClr val="8C3D91"/>
            </a:gs>
          </a:gsLst>
          <a:lin ang="16200000" scaled="0"/>
        </a:gradFill>
      </dgm:spPr>
      <dgm:t>
        <a:bodyPr/>
        <a:lstStyle/>
        <a:p>
          <a:r>
            <a:rPr lang="vi-VN" sz="1600" dirty="0">
              <a:solidFill>
                <a:schemeClr val="bg1"/>
              </a:solidFill>
            </a:rPr>
            <a:t>Îmbunătăţirea calităţii şi relevanţei educaţiei şi formării;</a:t>
          </a:r>
          <a:endParaRPr lang="ro-RO" sz="1600" dirty="0">
            <a:solidFill>
              <a:schemeClr val="bg1"/>
            </a:solidFill>
          </a:endParaRPr>
        </a:p>
      </dgm:t>
    </dgm:pt>
    <dgm:pt modelId="{D4957CB7-BD4D-47DB-BD31-C70077697F81}" type="parTrans" cxnId="{6E1F66A7-1208-4FEB-9FCB-4B041F58F8DA}">
      <dgm:prSet/>
      <dgm:spPr/>
      <dgm:t>
        <a:bodyPr/>
        <a:lstStyle/>
        <a:p>
          <a:endParaRPr lang="ro-RO"/>
        </a:p>
      </dgm:t>
    </dgm:pt>
    <dgm:pt modelId="{839AA2CE-8312-4EDA-9353-55579052D9C9}" type="sibTrans" cxnId="{6E1F66A7-1208-4FEB-9FCB-4B041F58F8DA}">
      <dgm:prSet/>
      <dgm:spPr/>
      <dgm:t>
        <a:bodyPr/>
        <a:lstStyle/>
        <a:p>
          <a:endParaRPr lang="ro-RO"/>
        </a:p>
      </dgm:t>
    </dgm:pt>
    <dgm:pt modelId="{471CBEFA-C1DE-44D4-AE99-CD600DC6C930}">
      <dgm:prSet custT="1"/>
      <dgm:spPr>
        <a:gradFill rotWithShape="0">
          <a:gsLst>
            <a:gs pos="0">
              <a:srgbClr val="000000"/>
            </a:gs>
            <a:gs pos="39999">
              <a:srgbClr val="0A128C"/>
            </a:gs>
            <a:gs pos="70000">
              <a:srgbClr val="181CC7"/>
            </a:gs>
            <a:gs pos="88000">
              <a:srgbClr val="7005D4"/>
            </a:gs>
            <a:gs pos="100000">
              <a:srgbClr val="8C3D91"/>
            </a:gs>
          </a:gsLst>
          <a:lin ang="16200000" scaled="0"/>
        </a:gradFill>
      </dgm:spPr>
      <dgm:t>
        <a:bodyPr/>
        <a:lstStyle/>
        <a:p>
          <a:endParaRPr lang="vi-VN" sz="1600" dirty="0">
            <a:solidFill>
              <a:schemeClr val="bg1"/>
            </a:solidFill>
          </a:endParaRPr>
        </a:p>
      </dgm:t>
    </dgm:pt>
    <dgm:pt modelId="{23F4655F-75DB-49F1-84CF-726D1F15E6B8}" type="parTrans" cxnId="{AE70227C-A3D5-40B5-BC23-6D96BF1A88F4}">
      <dgm:prSet/>
      <dgm:spPr/>
      <dgm:t>
        <a:bodyPr/>
        <a:lstStyle/>
        <a:p>
          <a:endParaRPr lang="ro-RO"/>
        </a:p>
      </dgm:t>
    </dgm:pt>
    <dgm:pt modelId="{A4F5A6D6-1B0B-4696-8AF5-7ED480E9B5C6}" type="sibTrans" cxnId="{AE70227C-A3D5-40B5-BC23-6D96BF1A88F4}">
      <dgm:prSet/>
      <dgm:spPr/>
      <dgm:t>
        <a:bodyPr/>
        <a:lstStyle/>
        <a:p>
          <a:endParaRPr lang="ro-RO"/>
        </a:p>
      </dgm:t>
    </dgm:pt>
    <dgm:pt modelId="{7D252F29-F571-4F6F-98F6-DD1889005187}">
      <dgm:prSet custT="1"/>
      <dgm:spPr>
        <a:gradFill rotWithShape="0">
          <a:gsLst>
            <a:gs pos="0">
              <a:srgbClr val="000000"/>
            </a:gs>
            <a:gs pos="39999">
              <a:srgbClr val="0A128C"/>
            </a:gs>
            <a:gs pos="70000">
              <a:srgbClr val="181CC7"/>
            </a:gs>
            <a:gs pos="88000">
              <a:srgbClr val="7005D4"/>
            </a:gs>
            <a:gs pos="100000">
              <a:srgbClr val="8C3D91"/>
            </a:gs>
          </a:gsLst>
          <a:lin ang="16200000" scaled="0"/>
        </a:gradFill>
      </dgm:spPr>
      <dgm:t>
        <a:bodyPr/>
        <a:lstStyle/>
        <a:p>
          <a:r>
            <a:rPr lang="vi-VN" sz="1600" dirty="0">
              <a:solidFill>
                <a:schemeClr val="bg1"/>
              </a:solidFill>
            </a:rPr>
            <a:t>Mobilitatea de învăţare a studenţilor şi a personalului din învăţământul universitar între ţările donatoare şi ţările beneficiare;</a:t>
          </a:r>
          <a:endParaRPr lang="en-US" sz="1600" dirty="0">
            <a:solidFill>
              <a:schemeClr val="bg1"/>
            </a:solidFill>
          </a:endParaRPr>
        </a:p>
      </dgm:t>
    </dgm:pt>
    <dgm:pt modelId="{A3B2F07C-8B1D-4E52-B5A7-357CE75E4016}" type="parTrans" cxnId="{99998CC1-7015-4D6F-974E-AFA258FB1BDB}">
      <dgm:prSet/>
      <dgm:spPr/>
      <dgm:t>
        <a:bodyPr/>
        <a:lstStyle/>
        <a:p>
          <a:endParaRPr lang="ro-RO"/>
        </a:p>
      </dgm:t>
    </dgm:pt>
    <dgm:pt modelId="{EF4B3569-3F8F-4044-A648-5545D2D51915}" type="sibTrans" cxnId="{99998CC1-7015-4D6F-974E-AFA258FB1BDB}">
      <dgm:prSet/>
      <dgm:spPr/>
      <dgm:t>
        <a:bodyPr/>
        <a:lstStyle/>
        <a:p>
          <a:endParaRPr lang="ro-RO"/>
        </a:p>
      </dgm:t>
    </dgm:pt>
    <dgm:pt modelId="{37BC32AA-98B2-4D09-B552-85B4E3C04A6E}">
      <dgm:prSet custT="1"/>
      <dgm:spPr>
        <a:gradFill rotWithShape="0">
          <a:gsLst>
            <a:gs pos="0">
              <a:srgbClr val="000000"/>
            </a:gs>
            <a:gs pos="39999">
              <a:srgbClr val="0A128C"/>
            </a:gs>
            <a:gs pos="70000">
              <a:srgbClr val="181CC7"/>
            </a:gs>
            <a:gs pos="88000">
              <a:srgbClr val="7005D4"/>
            </a:gs>
            <a:gs pos="100000">
              <a:srgbClr val="8C3D91"/>
            </a:gs>
          </a:gsLst>
          <a:lin ang="16200000" scaled="0"/>
        </a:gradFill>
      </dgm:spPr>
      <dgm:t>
        <a:bodyPr/>
        <a:lstStyle/>
        <a:p>
          <a:endParaRPr lang="vi-VN" sz="1600" dirty="0">
            <a:solidFill>
              <a:schemeClr val="bg1"/>
            </a:solidFill>
          </a:endParaRPr>
        </a:p>
      </dgm:t>
    </dgm:pt>
    <dgm:pt modelId="{D5E036F3-91E3-46AD-9583-BAF7DE383F65}" type="parTrans" cxnId="{22EE4AB5-90EC-4FCA-B2A6-52CA5057F97D}">
      <dgm:prSet/>
      <dgm:spPr/>
      <dgm:t>
        <a:bodyPr/>
        <a:lstStyle/>
        <a:p>
          <a:endParaRPr lang="ro-RO"/>
        </a:p>
      </dgm:t>
    </dgm:pt>
    <dgm:pt modelId="{A0A96ABE-BDBE-412F-B466-036625489BB6}" type="sibTrans" cxnId="{22EE4AB5-90EC-4FCA-B2A6-52CA5057F97D}">
      <dgm:prSet/>
      <dgm:spPr/>
      <dgm:t>
        <a:bodyPr/>
        <a:lstStyle/>
        <a:p>
          <a:endParaRPr lang="ro-RO"/>
        </a:p>
      </dgm:t>
    </dgm:pt>
    <dgm:pt modelId="{08D410BE-7F54-472A-AD04-218B231E4E4F}">
      <dgm:prSet custT="1"/>
      <dgm:spPr>
        <a:gradFill rotWithShape="0">
          <a:gsLst>
            <a:gs pos="0">
              <a:srgbClr val="000000"/>
            </a:gs>
            <a:gs pos="39999">
              <a:srgbClr val="0A128C"/>
            </a:gs>
            <a:gs pos="70000">
              <a:srgbClr val="181CC7"/>
            </a:gs>
            <a:gs pos="88000">
              <a:srgbClr val="7005D4"/>
            </a:gs>
            <a:gs pos="100000">
              <a:srgbClr val="8C3D91"/>
            </a:gs>
          </a:gsLst>
          <a:lin ang="16200000" scaled="0"/>
        </a:gradFill>
      </dgm:spPr>
      <dgm:t>
        <a:bodyPr/>
        <a:lstStyle/>
        <a:p>
          <a:r>
            <a:rPr lang="vi-VN" sz="1600" dirty="0">
              <a:solidFill>
                <a:schemeClr val="bg1"/>
              </a:solidFill>
            </a:rPr>
            <a:t>Cooperarea şi parteneriatele între educaţie şi piaţa muncii;</a:t>
          </a:r>
          <a:endParaRPr lang="en-US" sz="1600" dirty="0">
            <a:solidFill>
              <a:schemeClr val="bg1"/>
            </a:solidFill>
          </a:endParaRPr>
        </a:p>
      </dgm:t>
    </dgm:pt>
    <dgm:pt modelId="{AEBFFF0F-BE63-4CC0-9157-780A28C7AEF3}" type="parTrans" cxnId="{43CD9BE0-79E2-4FAC-A880-99EA527B496F}">
      <dgm:prSet/>
      <dgm:spPr/>
      <dgm:t>
        <a:bodyPr/>
        <a:lstStyle/>
        <a:p>
          <a:endParaRPr lang="ro-RO"/>
        </a:p>
      </dgm:t>
    </dgm:pt>
    <dgm:pt modelId="{8E71D929-6F83-49EF-91F8-AC22A568BF56}" type="sibTrans" cxnId="{43CD9BE0-79E2-4FAC-A880-99EA527B496F}">
      <dgm:prSet/>
      <dgm:spPr/>
      <dgm:t>
        <a:bodyPr/>
        <a:lstStyle/>
        <a:p>
          <a:endParaRPr lang="ro-RO"/>
        </a:p>
      </dgm:t>
    </dgm:pt>
    <dgm:pt modelId="{DB2C29CE-6C4D-4506-B50D-F27760CD522C}">
      <dgm:prSet custT="1"/>
      <dgm:spPr>
        <a:gradFill rotWithShape="0">
          <a:gsLst>
            <a:gs pos="0">
              <a:srgbClr val="000000"/>
            </a:gs>
            <a:gs pos="39999">
              <a:srgbClr val="0A128C"/>
            </a:gs>
            <a:gs pos="70000">
              <a:srgbClr val="181CC7"/>
            </a:gs>
            <a:gs pos="88000">
              <a:srgbClr val="7005D4"/>
            </a:gs>
            <a:gs pos="100000">
              <a:srgbClr val="8C3D91"/>
            </a:gs>
          </a:gsLst>
          <a:lin ang="16200000" scaled="0"/>
        </a:gradFill>
      </dgm:spPr>
      <dgm:t>
        <a:bodyPr/>
        <a:lstStyle/>
        <a:p>
          <a:endParaRPr lang="vi-VN" sz="1600" dirty="0">
            <a:solidFill>
              <a:schemeClr val="bg1"/>
            </a:solidFill>
          </a:endParaRPr>
        </a:p>
      </dgm:t>
    </dgm:pt>
    <dgm:pt modelId="{A55970F2-77BD-4828-BDAD-C0067BD0BD70}" type="parTrans" cxnId="{8DDB4098-7528-4BB5-B118-0D67379F2DEB}">
      <dgm:prSet/>
      <dgm:spPr/>
      <dgm:t>
        <a:bodyPr/>
        <a:lstStyle/>
        <a:p>
          <a:endParaRPr lang="ro-RO"/>
        </a:p>
      </dgm:t>
    </dgm:pt>
    <dgm:pt modelId="{AC4618E7-6AA2-4E48-BEFC-FA7382412B03}" type="sibTrans" cxnId="{8DDB4098-7528-4BB5-B118-0D67379F2DEB}">
      <dgm:prSet/>
      <dgm:spPr/>
      <dgm:t>
        <a:bodyPr/>
        <a:lstStyle/>
        <a:p>
          <a:endParaRPr lang="ro-RO"/>
        </a:p>
      </dgm:t>
    </dgm:pt>
    <dgm:pt modelId="{72192C1A-368B-446E-90F6-54AB84D16766}">
      <dgm:prSet custT="1"/>
      <dgm:spPr>
        <a:gradFill rotWithShape="0">
          <a:gsLst>
            <a:gs pos="0">
              <a:srgbClr val="000000"/>
            </a:gs>
            <a:gs pos="39999">
              <a:srgbClr val="0A128C"/>
            </a:gs>
            <a:gs pos="70000">
              <a:srgbClr val="181CC7"/>
            </a:gs>
            <a:gs pos="88000">
              <a:srgbClr val="7005D4"/>
            </a:gs>
            <a:gs pos="100000">
              <a:srgbClr val="8C3D91"/>
            </a:gs>
          </a:gsLst>
          <a:lin ang="16200000" scaled="0"/>
        </a:gradFill>
      </dgm:spPr>
      <dgm:t>
        <a:bodyPr/>
        <a:lstStyle/>
        <a:p>
          <a:r>
            <a:rPr lang="vi-VN" sz="1600" dirty="0">
              <a:solidFill>
                <a:schemeClr val="bg1"/>
              </a:solidFill>
            </a:rPr>
            <a:t>Dezvoltarea profesională a cadrelor didactice</a:t>
          </a:r>
        </a:p>
      </dgm:t>
    </dgm:pt>
    <dgm:pt modelId="{E3154D85-0FFF-4D14-A0EC-6E35FA227AA0}" type="parTrans" cxnId="{71162FEB-5B95-4601-8339-984DD07B5AA1}">
      <dgm:prSet/>
      <dgm:spPr/>
      <dgm:t>
        <a:bodyPr/>
        <a:lstStyle/>
        <a:p>
          <a:endParaRPr lang="ro-RO"/>
        </a:p>
      </dgm:t>
    </dgm:pt>
    <dgm:pt modelId="{5C5D7087-D1CF-409B-9E04-DEBC834BEB8A}" type="sibTrans" cxnId="{71162FEB-5B95-4601-8339-984DD07B5AA1}">
      <dgm:prSet/>
      <dgm:spPr/>
      <dgm:t>
        <a:bodyPr/>
        <a:lstStyle/>
        <a:p>
          <a:endParaRPr lang="ro-RO"/>
        </a:p>
      </dgm:t>
    </dgm:pt>
    <dgm:pt modelId="{568112DC-31FB-43A2-AB31-58F4C116AABE}" type="pres">
      <dgm:prSet presAssocID="{6CB46DAC-55B8-4533-B878-00826E4B42E0}" presName="linearFlow" presStyleCnt="0">
        <dgm:presLayoutVars>
          <dgm:dir/>
          <dgm:animLvl val="lvl"/>
          <dgm:resizeHandles val="exact"/>
        </dgm:presLayoutVars>
      </dgm:prSet>
      <dgm:spPr/>
    </dgm:pt>
    <dgm:pt modelId="{43CCB738-EAB3-4103-AF97-6407E99F8D85}" type="pres">
      <dgm:prSet presAssocID="{CCE5241A-2BA3-4F32-A4D1-8D972FB3E90D}" presName="composite" presStyleCnt="0"/>
      <dgm:spPr/>
    </dgm:pt>
    <dgm:pt modelId="{5658A856-BE32-4A2E-93E9-720CD0ECE75A}" type="pres">
      <dgm:prSet presAssocID="{CCE5241A-2BA3-4F32-A4D1-8D972FB3E90D}" presName="parentText" presStyleLbl="alignNode1" presStyleIdx="0" presStyleCnt="1">
        <dgm:presLayoutVars>
          <dgm:chMax val="1"/>
          <dgm:bulletEnabled val="1"/>
        </dgm:presLayoutVars>
      </dgm:prSet>
      <dgm:spPr/>
    </dgm:pt>
    <dgm:pt modelId="{79C0D5D4-A8B8-45A5-9F17-BC9ED72C377C}" type="pres">
      <dgm:prSet presAssocID="{CCE5241A-2BA3-4F32-A4D1-8D972FB3E90D}" presName="descendantText" presStyleLbl="alignAcc1" presStyleIdx="0" presStyleCnt="1" custScaleY="149311">
        <dgm:presLayoutVars>
          <dgm:bulletEnabled val="1"/>
        </dgm:presLayoutVars>
      </dgm:prSet>
      <dgm:spPr/>
    </dgm:pt>
  </dgm:ptLst>
  <dgm:cxnLst>
    <dgm:cxn modelId="{D0BCE32A-F41C-4C71-8AD3-024AC81BCB4D}" type="presOf" srcId="{DB2C29CE-6C4D-4506-B50D-F27760CD522C}" destId="{79C0D5D4-A8B8-45A5-9F17-BC9ED72C377C}" srcOrd="0" destOrd="5" presId="urn:microsoft.com/office/officeart/2005/8/layout/chevron2"/>
    <dgm:cxn modelId="{CEDFC132-40D5-417D-8B90-F5FE2E558C10}" type="presOf" srcId="{471CBEFA-C1DE-44D4-AE99-CD600DC6C930}" destId="{79C0D5D4-A8B8-45A5-9F17-BC9ED72C377C}" srcOrd="0" destOrd="1" presId="urn:microsoft.com/office/officeart/2005/8/layout/chevron2"/>
    <dgm:cxn modelId="{8636EA3C-6BFC-43A4-881A-28F9FC5B361D}" type="presOf" srcId="{72192C1A-368B-446E-90F6-54AB84D16766}" destId="{79C0D5D4-A8B8-45A5-9F17-BC9ED72C377C}" srcOrd="0" destOrd="6" presId="urn:microsoft.com/office/officeart/2005/8/layout/chevron2"/>
    <dgm:cxn modelId="{1534F770-C248-48EF-8F9A-39E54DB21220}" type="presOf" srcId="{6CB46DAC-55B8-4533-B878-00826E4B42E0}" destId="{568112DC-31FB-43A2-AB31-58F4C116AABE}" srcOrd="0" destOrd="0" presId="urn:microsoft.com/office/officeart/2005/8/layout/chevron2"/>
    <dgm:cxn modelId="{F7271755-1109-40A6-B662-5527D4DDA16C}" type="presOf" srcId="{8202D137-071B-4EEE-8DEF-310BAB48B081}" destId="{79C0D5D4-A8B8-45A5-9F17-BC9ED72C377C}" srcOrd="0" destOrd="0" presId="urn:microsoft.com/office/officeart/2005/8/layout/chevron2"/>
    <dgm:cxn modelId="{AE70227C-A3D5-40B5-BC23-6D96BF1A88F4}" srcId="{CCE5241A-2BA3-4F32-A4D1-8D972FB3E90D}" destId="{471CBEFA-C1DE-44D4-AE99-CD600DC6C930}" srcOrd="1" destOrd="0" parTransId="{23F4655F-75DB-49F1-84CF-726D1F15E6B8}" sibTransId="{A4F5A6D6-1B0B-4696-8AF5-7ED480E9B5C6}"/>
    <dgm:cxn modelId="{07166991-4900-4D22-A447-229FEBDDB8BE}" type="presOf" srcId="{7D252F29-F571-4F6F-98F6-DD1889005187}" destId="{79C0D5D4-A8B8-45A5-9F17-BC9ED72C377C}" srcOrd="0" destOrd="2" presId="urn:microsoft.com/office/officeart/2005/8/layout/chevron2"/>
    <dgm:cxn modelId="{8DDB4098-7528-4BB5-B118-0D67379F2DEB}" srcId="{CCE5241A-2BA3-4F32-A4D1-8D972FB3E90D}" destId="{DB2C29CE-6C4D-4506-B50D-F27760CD522C}" srcOrd="5" destOrd="0" parTransId="{A55970F2-77BD-4828-BDAD-C0067BD0BD70}" sibTransId="{AC4618E7-6AA2-4E48-BEFC-FA7382412B03}"/>
    <dgm:cxn modelId="{9FC262A3-A4B9-4BB0-86D1-FD8DDDDC7644}" type="presOf" srcId="{08D410BE-7F54-472A-AD04-218B231E4E4F}" destId="{79C0D5D4-A8B8-45A5-9F17-BC9ED72C377C}" srcOrd="0" destOrd="4" presId="urn:microsoft.com/office/officeart/2005/8/layout/chevron2"/>
    <dgm:cxn modelId="{6E1F66A7-1208-4FEB-9FCB-4B041F58F8DA}" srcId="{CCE5241A-2BA3-4F32-A4D1-8D972FB3E90D}" destId="{8202D137-071B-4EEE-8DEF-310BAB48B081}" srcOrd="0" destOrd="0" parTransId="{D4957CB7-BD4D-47DB-BD31-C70077697F81}" sibTransId="{839AA2CE-8312-4EDA-9353-55579052D9C9}"/>
    <dgm:cxn modelId="{22EE4AB5-90EC-4FCA-B2A6-52CA5057F97D}" srcId="{CCE5241A-2BA3-4F32-A4D1-8D972FB3E90D}" destId="{37BC32AA-98B2-4D09-B552-85B4E3C04A6E}" srcOrd="3" destOrd="0" parTransId="{D5E036F3-91E3-46AD-9583-BAF7DE383F65}" sibTransId="{A0A96ABE-BDBE-412F-B466-036625489BB6}"/>
    <dgm:cxn modelId="{99998CC1-7015-4D6F-974E-AFA258FB1BDB}" srcId="{CCE5241A-2BA3-4F32-A4D1-8D972FB3E90D}" destId="{7D252F29-F571-4F6F-98F6-DD1889005187}" srcOrd="2" destOrd="0" parTransId="{A3B2F07C-8B1D-4E52-B5A7-357CE75E4016}" sibTransId="{EF4B3569-3F8F-4044-A648-5545D2D51915}"/>
    <dgm:cxn modelId="{43CD9BE0-79E2-4FAC-A880-99EA527B496F}" srcId="{CCE5241A-2BA3-4F32-A4D1-8D972FB3E90D}" destId="{08D410BE-7F54-472A-AD04-218B231E4E4F}" srcOrd="4" destOrd="0" parTransId="{AEBFFF0F-BE63-4CC0-9157-780A28C7AEF3}" sibTransId="{8E71D929-6F83-49EF-91F8-AC22A568BF56}"/>
    <dgm:cxn modelId="{71162FEB-5B95-4601-8339-984DD07B5AA1}" srcId="{CCE5241A-2BA3-4F32-A4D1-8D972FB3E90D}" destId="{72192C1A-368B-446E-90F6-54AB84D16766}" srcOrd="6" destOrd="0" parTransId="{E3154D85-0FFF-4D14-A0EC-6E35FA227AA0}" sibTransId="{5C5D7087-D1CF-409B-9E04-DEBC834BEB8A}"/>
    <dgm:cxn modelId="{4D1ED3ED-F0A4-45EB-A343-FA472DED91B5}" type="presOf" srcId="{37BC32AA-98B2-4D09-B552-85B4E3C04A6E}" destId="{79C0D5D4-A8B8-45A5-9F17-BC9ED72C377C}" srcOrd="0" destOrd="3" presId="urn:microsoft.com/office/officeart/2005/8/layout/chevron2"/>
    <dgm:cxn modelId="{E38BB8F0-D6C7-49DF-B68A-BFD65318D9F3}" srcId="{6CB46DAC-55B8-4533-B878-00826E4B42E0}" destId="{CCE5241A-2BA3-4F32-A4D1-8D972FB3E90D}" srcOrd="0" destOrd="0" parTransId="{B4CAC45C-EC17-4F90-A4A0-B86B0F2298E6}" sibTransId="{859E2C7E-7441-4529-97A1-9F4D0D9B8C06}"/>
    <dgm:cxn modelId="{C5B488F3-9C42-4858-A546-EE3B95270A4F}" type="presOf" srcId="{CCE5241A-2BA3-4F32-A4D1-8D972FB3E90D}" destId="{5658A856-BE32-4A2E-93E9-720CD0ECE75A}" srcOrd="0" destOrd="0" presId="urn:microsoft.com/office/officeart/2005/8/layout/chevron2"/>
    <dgm:cxn modelId="{F3A14A26-75EE-48BB-800D-A676086BCDD7}" type="presParOf" srcId="{568112DC-31FB-43A2-AB31-58F4C116AABE}" destId="{43CCB738-EAB3-4103-AF97-6407E99F8D85}" srcOrd="0" destOrd="0" presId="urn:microsoft.com/office/officeart/2005/8/layout/chevron2"/>
    <dgm:cxn modelId="{B4C5BDB3-965B-45BB-9234-93BCC0C9134C}" type="presParOf" srcId="{43CCB738-EAB3-4103-AF97-6407E99F8D85}" destId="{5658A856-BE32-4A2E-93E9-720CD0ECE75A}" srcOrd="0" destOrd="0" presId="urn:microsoft.com/office/officeart/2005/8/layout/chevron2"/>
    <dgm:cxn modelId="{90A66CE4-2F9C-4912-BE0B-CA0F0C531E1C}" type="presParOf" srcId="{43CCB738-EAB3-4103-AF97-6407E99F8D85}" destId="{79C0D5D4-A8B8-45A5-9F17-BC9ED72C377C}"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B46DAC-55B8-4533-B878-00826E4B42E0}" type="doc">
      <dgm:prSet loTypeId="urn:microsoft.com/office/officeart/2005/8/layout/chevron2" loCatId="process" qsTypeId="urn:microsoft.com/office/officeart/2005/8/quickstyle/3d7" qsCatId="3D" csTypeId="urn:microsoft.com/office/officeart/2005/8/colors/colorful2" csCatId="colorful" phldr="1"/>
      <dgm:spPr/>
      <dgm:t>
        <a:bodyPr/>
        <a:lstStyle/>
        <a:p>
          <a:endParaRPr lang="ro-RO"/>
        </a:p>
      </dgm:t>
    </dgm:pt>
    <dgm:pt modelId="{56208F17-0203-4C90-988B-BCCDF4E608F5}">
      <dgm:prSet phldrT="[Text]"/>
      <dgm:spPr/>
      <dgm:t>
        <a:bodyPr/>
        <a:lstStyle/>
        <a:p>
          <a:r>
            <a:rPr lang="en-US" b="1" dirty="0" err="1"/>
            <a:t>Programul</a:t>
          </a:r>
          <a:r>
            <a:rPr lang="en-US" b="1" dirty="0"/>
            <a:t>  </a:t>
          </a:r>
          <a:r>
            <a:rPr lang="vi-VN" b="1" dirty="0"/>
            <a:t>acordă o atenţie specială:</a:t>
          </a:r>
          <a:endParaRPr lang="ro-RO" dirty="0"/>
        </a:p>
      </dgm:t>
    </dgm:pt>
    <dgm:pt modelId="{A5F027D3-C485-4083-81B6-7B8356FED607}" type="parTrans" cxnId="{1D2DEC4D-701E-4461-AA04-4A59484106D0}">
      <dgm:prSet/>
      <dgm:spPr/>
      <dgm:t>
        <a:bodyPr/>
        <a:lstStyle/>
        <a:p>
          <a:endParaRPr lang="ro-RO"/>
        </a:p>
      </dgm:t>
    </dgm:pt>
    <dgm:pt modelId="{F2B629C5-A3FC-4933-9204-281513D2F401}" type="sibTrans" cxnId="{1D2DEC4D-701E-4461-AA04-4A59484106D0}">
      <dgm:prSet/>
      <dgm:spPr/>
      <dgm:t>
        <a:bodyPr/>
        <a:lstStyle/>
        <a:p>
          <a:endParaRPr lang="ro-RO"/>
        </a:p>
      </dgm:t>
    </dgm:pt>
    <dgm:pt modelId="{D28B73F0-5D2E-4DFA-B839-E74603732F8B}">
      <dgm:prSet phldrT="[Text]" custT="1"/>
      <dgm:spPr>
        <a:gradFill rotWithShape="0">
          <a:gsLst>
            <a:gs pos="0">
              <a:srgbClr val="000082"/>
            </a:gs>
            <a:gs pos="30000">
              <a:srgbClr val="66008F"/>
            </a:gs>
            <a:gs pos="64999">
              <a:srgbClr val="BA0066"/>
            </a:gs>
            <a:gs pos="89999">
              <a:srgbClr val="FF0000"/>
            </a:gs>
            <a:gs pos="100000">
              <a:srgbClr val="FF8200"/>
            </a:gs>
          </a:gsLst>
          <a:lin ang="16200000" scaled="0"/>
        </a:gradFill>
      </dgm:spPr>
      <dgm:t>
        <a:bodyPr/>
        <a:lstStyle/>
        <a:p>
          <a:r>
            <a:rPr lang="en-US" sz="1600" b="1" dirty="0">
              <a:solidFill>
                <a:schemeClr val="bg1"/>
              </a:solidFill>
            </a:rPr>
            <a:t>F</a:t>
          </a:r>
          <a:r>
            <a:rPr lang="vi-VN" sz="1600" b="1" dirty="0">
              <a:solidFill>
                <a:schemeClr val="bg1"/>
              </a:solidFill>
            </a:rPr>
            <a:t>ormării şi educaţiei în </a:t>
          </a:r>
          <a:r>
            <a:rPr lang="en-US" sz="1600" b="1" dirty="0">
              <a:solidFill>
                <a:schemeClr val="bg1"/>
              </a:solidFill>
            </a:rPr>
            <a:t>VET </a:t>
          </a:r>
          <a:r>
            <a:rPr lang="vi-VN" sz="1600" b="1" dirty="0">
              <a:solidFill>
                <a:schemeClr val="bg1"/>
              </a:solidFill>
            </a:rPr>
            <a:t>(inclusiv şcoli postliceale);</a:t>
          </a:r>
          <a:endParaRPr lang="ro-RO" sz="1600" b="1" dirty="0">
            <a:solidFill>
              <a:schemeClr val="bg1"/>
            </a:solidFill>
          </a:endParaRPr>
        </a:p>
      </dgm:t>
    </dgm:pt>
    <dgm:pt modelId="{22B241F8-FD21-4DCF-A55D-D026E5E23D87}" type="parTrans" cxnId="{1624EB26-F03B-403C-AA5E-A07EF71C44F9}">
      <dgm:prSet/>
      <dgm:spPr/>
      <dgm:t>
        <a:bodyPr/>
        <a:lstStyle/>
        <a:p>
          <a:endParaRPr lang="ro-RO"/>
        </a:p>
      </dgm:t>
    </dgm:pt>
    <dgm:pt modelId="{E459666B-004F-4055-9395-0ACBAC5798EB}" type="sibTrans" cxnId="{1624EB26-F03B-403C-AA5E-A07EF71C44F9}">
      <dgm:prSet/>
      <dgm:spPr/>
      <dgm:t>
        <a:bodyPr/>
        <a:lstStyle/>
        <a:p>
          <a:endParaRPr lang="ro-RO"/>
        </a:p>
      </dgm:t>
    </dgm:pt>
    <dgm:pt modelId="{D2CFDFED-3F58-497C-88FB-6626DFF1868D}">
      <dgm:prSet custT="1"/>
      <dgm:spPr>
        <a:gradFill rotWithShape="0">
          <a:gsLst>
            <a:gs pos="0">
              <a:srgbClr val="000082"/>
            </a:gs>
            <a:gs pos="30000">
              <a:srgbClr val="66008F"/>
            </a:gs>
            <a:gs pos="64999">
              <a:srgbClr val="BA0066"/>
            </a:gs>
            <a:gs pos="89999">
              <a:srgbClr val="FF0000"/>
            </a:gs>
            <a:gs pos="100000">
              <a:srgbClr val="FF8200"/>
            </a:gs>
          </a:gsLst>
          <a:lin ang="16200000" scaled="0"/>
        </a:gradFill>
      </dgm:spPr>
      <dgm:t>
        <a:bodyPr/>
        <a:lstStyle/>
        <a:p>
          <a:endParaRPr lang="vi-VN" sz="1600" b="1" dirty="0">
            <a:solidFill>
              <a:schemeClr val="bg1"/>
            </a:solidFill>
          </a:endParaRPr>
        </a:p>
      </dgm:t>
    </dgm:pt>
    <dgm:pt modelId="{DD2BD1B5-3156-4704-90B2-DF2C518385E4}" type="parTrans" cxnId="{909F6D68-843A-4FA8-8288-970C2E2FE6D7}">
      <dgm:prSet/>
      <dgm:spPr/>
      <dgm:t>
        <a:bodyPr/>
        <a:lstStyle/>
        <a:p>
          <a:endParaRPr lang="ro-RO"/>
        </a:p>
      </dgm:t>
    </dgm:pt>
    <dgm:pt modelId="{3B3268E1-7CCB-459C-B12B-7C5FE44D20F6}" type="sibTrans" cxnId="{909F6D68-843A-4FA8-8288-970C2E2FE6D7}">
      <dgm:prSet/>
      <dgm:spPr/>
      <dgm:t>
        <a:bodyPr/>
        <a:lstStyle/>
        <a:p>
          <a:endParaRPr lang="ro-RO"/>
        </a:p>
      </dgm:t>
    </dgm:pt>
    <dgm:pt modelId="{A02BBE65-96F3-4E41-B02D-3B3369C5EBE1}">
      <dgm:prSet custT="1"/>
      <dgm:spPr>
        <a:gradFill rotWithShape="0">
          <a:gsLst>
            <a:gs pos="0">
              <a:srgbClr val="000082"/>
            </a:gs>
            <a:gs pos="30000">
              <a:srgbClr val="66008F"/>
            </a:gs>
            <a:gs pos="64999">
              <a:srgbClr val="BA0066"/>
            </a:gs>
            <a:gs pos="89999">
              <a:srgbClr val="FF0000"/>
            </a:gs>
            <a:gs pos="100000">
              <a:srgbClr val="FF8200"/>
            </a:gs>
          </a:gsLst>
          <a:lin ang="16200000" scaled="0"/>
        </a:gradFill>
      </dgm:spPr>
      <dgm:t>
        <a:bodyPr/>
        <a:lstStyle/>
        <a:p>
          <a:r>
            <a:rPr lang="en-US" sz="1600" b="1" dirty="0">
              <a:solidFill>
                <a:schemeClr val="bg1"/>
              </a:solidFill>
            </a:rPr>
            <a:t>M</a:t>
          </a:r>
          <a:r>
            <a:rPr lang="vi-VN" sz="1600" b="1" dirty="0">
              <a:solidFill>
                <a:schemeClr val="bg1"/>
              </a:solidFill>
            </a:rPr>
            <a:t>obilităţilor studenţilor şi personalului din învăţământul universitar;</a:t>
          </a:r>
          <a:endParaRPr lang="en-US" sz="1600" b="1" dirty="0">
            <a:solidFill>
              <a:schemeClr val="bg1"/>
            </a:solidFill>
          </a:endParaRPr>
        </a:p>
      </dgm:t>
    </dgm:pt>
    <dgm:pt modelId="{E7733F36-97F3-477E-A290-1698DF18C124}" type="parTrans" cxnId="{19802532-8887-4364-A3BB-A928A8601CDC}">
      <dgm:prSet/>
      <dgm:spPr/>
      <dgm:t>
        <a:bodyPr/>
        <a:lstStyle/>
        <a:p>
          <a:endParaRPr lang="ro-RO"/>
        </a:p>
      </dgm:t>
    </dgm:pt>
    <dgm:pt modelId="{16065637-FC0B-43DA-AEFA-508E3F831560}" type="sibTrans" cxnId="{19802532-8887-4364-A3BB-A928A8601CDC}">
      <dgm:prSet/>
      <dgm:spPr/>
      <dgm:t>
        <a:bodyPr/>
        <a:lstStyle/>
        <a:p>
          <a:endParaRPr lang="ro-RO"/>
        </a:p>
      </dgm:t>
    </dgm:pt>
    <dgm:pt modelId="{929F7462-7929-4A45-AB3E-8BACD0735C3D}">
      <dgm:prSet custT="1"/>
      <dgm:spPr>
        <a:gradFill rotWithShape="0">
          <a:gsLst>
            <a:gs pos="0">
              <a:srgbClr val="000082"/>
            </a:gs>
            <a:gs pos="30000">
              <a:srgbClr val="66008F"/>
            </a:gs>
            <a:gs pos="64999">
              <a:srgbClr val="BA0066"/>
            </a:gs>
            <a:gs pos="89999">
              <a:srgbClr val="FF0000"/>
            </a:gs>
            <a:gs pos="100000">
              <a:srgbClr val="FF8200"/>
            </a:gs>
          </a:gsLst>
          <a:lin ang="16200000" scaled="0"/>
        </a:gradFill>
      </dgm:spPr>
      <dgm:t>
        <a:bodyPr/>
        <a:lstStyle/>
        <a:p>
          <a:endParaRPr lang="vi-VN" sz="1600" b="1" dirty="0">
            <a:solidFill>
              <a:schemeClr val="bg1"/>
            </a:solidFill>
          </a:endParaRPr>
        </a:p>
      </dgm:t>
    </dgm:pt>
    <dgm:pt modelId="{6AD1F4C6-FD12-412C-B263-EA90B9F22C4F}" type="parTrans" cxnId="{B9FBA2E5-2C5A-47B6-83FB-F84F39D89FF3}">
      <dgm:prSet/>
      <dgm:spPr/>
      <dgm:t>
        <a:bodyPr/>
        <a:lstStyle/>
        <a:p>
          <a:endParaRPr lang="ro-RO"/>
        </a:p>
      </dgm:t>
    </dgm:pt>
    <dgm:pt modelId="{C2FDF707-70BC-4591-BA08-2B6B5BA4072B}" type="sibTrans" cxnId="{B9FBA2E5-2C5A-47B6-83FB-F84F39D89FF3}">
      <dgm:prSet/>
      <dgm:spPr/>
      <dgm:t>
        <a:bodyPr/>
        <a:lstStyle/>
        <a:p>
          <a:endParaRPr lang="ro-RO"/>
        </a:p>
      </dgm:t>
    </dgm:pt>
    <dgm:pt modelId="{1974E84B-1728-4D4B-8671-B1D1C8F5E683}">
      <dgm:prSet custT="1"/>
      <dgm:spPr>
        <a:gradFill rotWithShape="0">
          <a:gsLst>
            <a:gs pos="0">
              <a:srgbClr val="000082"/>
            </a:gs>
            <a:gs pos="30000">
              <a:srgbClr val="66008F"/>
            </a:gs>
            <a:gs pos="64999">
              <a:srgbClr val="BA0066"/>
            </a:gs>
            <a:gs pos="89999">
              <a:srgbClr val="FF0000"/>
            </a:gs>
            <a:gs pos="100000">
              <a:srgbClr val="FF8200"/>
            </a:gs>
          </a:gsLst>
          <a:lin ang="16200000" scaled="0"/>
        </a:gradFill>
      </dgm:spPr>
      <dgm:t>
        <a:bodyPr/>
        <a:lstStyle/>
        <a:p>
          <a:r>
            <a:rPr lang="en-US" sz="1600" b="1" dirty="0">
              <a:solidFill>
                <a:schemeClr val="bg1"/>
              </a:solidFill>
            </a:rPr>
            <a:t>I</a:t>
          </a:r>
          <a:r>
            <a:rPr lang="vi-VN" sz="1600" b="1" dirty="0">
              <a:solidFill>
                <a:schemeClr val="bg1"/>
              </a:solidFill>
            </a:rPr>
            <a:t>ncluziunii sociale în învăţământul preuniversitar;</a:t>
          </a:r>
          <a:endParaRPr lang="en-US" sz="1600" b="1" dirty="0">
            <a:solidFill>
              <a:schemeClr val="bg1"/>
            </a:solidFill>
          </a:endParaRPr>
        </a:p>
      </dgm:t>
    </dgm:pt>
    <dgm:pt modelId="{05D9F496-4583-4BAF-8C84-20253EB43EE1}" type="parTrans" cxnId="{259FA2B3-B26C-455B-A3CC-9235AAF71734}">
      <dgm:prSet/>
      <dgm:spPr/>
      <dgm:t>
        <a:bodyPr/>
        <a:lstStyle/>
        <a:p>
          <a:endParaRPr lang="ro-RO"/>
        </a:p>
      </dgm:t>
    </dgm:pt>
    <dgm:pt modelId="{81334337-251B-4DF8-9488-B2231A70F8BC}" type="sibTrans" cxnId="{259FA2B3-B26C-455B-A3CC-9235AAF71734}">
      <dgm:prSet/>
      <dgm:spPr/>
      <dgm:t>
        <a:bodyPr/>
        <a:lstStyle/>
        <a:p>
          <a:endParaRPr lang="ro-RO"/>
        </a:p>
      </dgm:t>
    </dgm:pt>
    <dgm:pt modelId="{F53BA673-3023-4611-BCBA-D11258D7A420}">
      <dgm:prSet custT="1"/>
      <dgm:spPr>
        <a:gradFill rotWithShape="0">
          <a:gsLst>
            <a:gs pos="0">
              <a:srgbClr val="000082"/>
            </a:gs>
            <a:gs pos="30000">
              <a:srgbClr val="66008F"/>
            </a:gs>
            <a:gs pos="64999">
              <a:srgbClr val="BA0066"/>
            </a:gs>
            <a:gs pos="89999">
              <a:srgbClr val="FF0000"/>
            </a:gs>
            <a:gs pos="100000">
              <a:srgbClr val="FF8200"/>
            </a:gs>
          </a:gsLst>
          <a:lin ang="16200000" scaled="0"/>
        </a:gradFill>
      </dgm:spPr>
      <dgm:t>
        <a:bodyPr/>
        <a:lstStyle/>
        <a:p>
          <a:endParaRPr lang="vi-VN" sz="1600" b="1" dirty="0">
            <a:solidFill>
              <a:schemeClr val="bg1"/>
            </a:solidFill>
          </a:endParaRPr>
        </a:p>
      </dgm:t>
    </dgm:pt>
    <dgm:pt modelId="{F2635B32-A184-4877-9341-41575C3C456C}" type="parTrans" cxnId="{247FB368-CC26-472E-9D6F-8906C0A5F2B7}">
      <dgm:prSet/>
      <dgm:spPr/>
      <dgm:t>
        <a:bodyPr/>
        <a:lstStyle/>
        <a:p>
          <a:endParaRPr lang="ro-RO"/>
        </a:p>
      </dgm:t>
    </dgm:pt>
    <dgm:pt modelId="{BC60F2B9-E6F4-47A2-A0C9-B001062C6C4E}" type="sibTrans" cxnId="{247FB368-CC26-472E-9D6F-8906C0A5F2B7}">
      <dgm:prSet/>
      <dgm:spPr/>
      <dgm:t>
        <a:bodyPr/>
        <a:lstStyle/>
        <a:p>
          <a:endParaRPr lang="ro-RO"/>
        </a:p>
      </dgm:t>
    </dgm:pt>
    <dgm:pt modelId="{87E4AE81-FF5C-4A02-BF65-35A423E69B6A}">
      <dgm:prSet custT="1"/>
      <dgm:spPr>
        <a:gradFill rotWithShape="0">
          <a:gsLst>
            <a:gs pos="0">
              <a:srgbClr val="000082"/>
            </a:gs>
            <a:gs pos="30000">
              <a:srgbClr val="66008F"/>
            </a:gs>
            <a:gs pos="64999">
              <a:srgbClr val="BA0066"/>
            </a:gs>
            <a:gs pos="89999">
              <a:srgbClr val="FF0000"/>
            </a:gs>
            <a:gs pos="100000">
              <a:srgbClr val="FF8200"/>
            </a:gs>
          </a:gsLst>
          <a:lin ang="16200000" scaled="0"/>
        </a:gradFill>
      </dgm:spPr>
      <dgm:t>
        <a:bodyPr/>
        <a:lstStyle/>
        <a:p>
          <a:r>
            <a:rPr lang="en-US" sz="1600" b="1" dirty="0">
              <a:solidFill>
                <a:schemeClr val="bg1"/>
              </a:solidFill>
            </a:rPr>
            <a:t>E</a:t>
          </a:r>
          <a:r>
            <a:rPr lang="vi-VN" sz="1600" b="1" dirty="0">
              <a:solidFill>
                <a:schemeClr val="bg1"/>
              </a:solidFill>
            </a:rPr>
            <a:t>ducaţiei pentru democraţie şi cetăţenie;</a:t>
          </a:r>
          <a:endParaRPr lang="en-US" sz="1600" b="1" dirty="0">
            <a:solidFill>
              <a:schemeClr val="bg1"/>
            </a:solidFill>
          </a:endParaRPr>
        </a:p>
      </dgm:t>
    </dgm:pt>
    <dgm:pt modelId="{96DA1D9D-0723-4BFF-8450-942B5AF582F2}" type="parTrans" cxnId="{1FD9A692-476B-48BD-A6EE-0577A80CCA14}">
      <dgm:prSet/>
      <dgm:spPr/>
      <dgm:t>
        <a:bodyPr/>
        <a:lstStyle/>
        <a:p>
          <a:endParaRPr lang="ro-RO"/>
        </a:p>
      </dgm:t>
    </dgm:pt>
    <dgm:pt modelId="{BCE56CCA-160D-41FE-BBEB-D48B1F99B68F}" type="sibTrans" cxnId="{1FD9A692-476B-48BD-A6EE-0577A80CCA14}">
      <dgm:prSet/>
      <dgm:spPr/>
      <dgm:t>
        <a:bodyPr/>
        <a:lstStyle/>
        <a:p>
          <a:endParaRPr lang="ro-RO"/>
        </a:p>
      </dgm:t>
    </dgm:pt>
    <dgm:pt modelId="{0D2D327F-ABA7-452F-B813-BD93B62B91AD}">
      <dgm:prSet custT="1"/>
      <dgm:spPr>
        <a:gradFill rotWithShape="0">
          <a:gsLst>
            <a:gs pos="0">
              <a:srgbClr val="000082"/>
            </a:gs>
            <a:gs pos="30000">
              <a:srgbClr val="66008F"/>
            </a:gs>
            <a:gs pos="64999">
              <a:srgbClr val="BA0066"/>
            </a:gs>
            <a:gs pos="89999">
              <a:srgbClr val="FF0000"/>
            </a:gs>
            <a:gs pos="100000">
              <a:srgbClr val="FF8200"/>
            </a:gs>
          </a:gsLst>
          <a:lin ang="16200000" scaled="0"/>
        </a:gradFill>
      </dgm:spPr>
      <dgm:t>
        <a:bodyPr/>
        <a:lstStyle/>
        <a:p>
          <a:endParaRPr lang="vi-VN" sz="1600" b="1" dirty="0">
            <a:solidFill>
              <a:schemeClr val="bg1"/>
            </a:solidFill>
          </a:endParaRPr>
        </a:p>
      </dgm:t>
    </dgm:pt>
    <dgm:pt modelId="{BDEBBDA3-6DA8-422D-8503-A2C4A11B515A}" type="parTrans" cxnId="{FBFEE41F-309C-4949-A2C6-684D1F756AD5}">
      <dgm:prSet/>
      <dgm:spPr/>
      <dgm:t>
        <a:bodyPr/>
        <a:lstStyle/>
        <a:p>
          <a:endParaRPr lang="ro-RO"/>
        </a:p>
      </dgm:t>
    </dgm:pt>
    <dgm:pt modelId="{3B87EBB6-1326-4C77-9CAD-841501EB16F6}" type="sibTrans" cxnId="{FBFEE41F-309C-4949-A2C6-684D1F756AD5}">
      <dgm:prSet/>
      <dgm:spPr/>
      <dgm:t>
        <a:bodyPr/>
        <a:lstStyle/>
        <a:p>
          <a:endParaRPr lang="ro-RO"/>
        </a:p>
      </dgm:t>
    </dgm:pt>
    <dgm:pt modelId="{06D2511A-3C57-4F8A-92DA-88773B5D10D7}">
      <dgm:prSet custT="1"/>
      <dgm:spPr>
        <a:gradFill rotWithShape="0">
          <a:gsLst>
            <a:gs pos="0">
              <a:srgbClr val="000082"/>
            </a:gs>
            <a:gs pos="30000">
              <a:srgbClr val="66008F"/>
            </a:gs>
            <a:gs pos="64999">
              <a:srgbClr val="BA0066"/>
            </a:gs>
            <a:gs pos="89999">
              <a:srgbClr val="FF0000"/>
            </a:gs>
            <a:gs pos="100000">
              <a:srgbClr val="FF8200"/>
            </a:gs>
          </a:gsLst>
          <a:lin ang="16200000" scaled="0"/>
        </a:gradFill>
      </dgm:spPr>
      <dgm:t>
        <a:bodyPr/>
        <a:lstStyle/>
        <a:p>
          <a:r>
            <a:rPr lang="ro-RO" sz="1600" b="1" dirty="0">
              <a:solidFill>
                <a:schemeClr val="bg1"/>
              </a:solidFill>
            </a:rPr>
            <a:t>Î</a:t>
          </a:r>
          <a:r>
            <a:rPr lang="vi-VN" sz="1600" b="1" dirty="0">
              <a:solidFill>
                <a:schemeClr val="bg1"/>
              </a:solidFill>
            </a:rPr>
            <a:t>mbunătăţirii situaţiei populaţiei Roma.</a:t>
          </a:r>
        </a:p>
      </dgm:t>
    </dgm:pt>
    <dgm:pt modelId="{D074B012-9CA8-47F0-8480-3031F1E23D88}" type="parTrans" cxnId="{1196BFF3-4F0D-4A43-8B08-348DB9DA5650}">
      <dgm:prSet/>
      <dgm:spPr/>
      <dgm:t>
        <a:bodyPr/>
        <a:lstStyle/>
        <a:p>
          <a:endParaRPr lang="ro-RO"/>
        </a:p>
      </dgm:t>
    </dgm:pt>
    <dgm:pt modelId="{40F560D5-2449-413B-8A8D-8179EB59C36D}" type="sibTrans" cxnId="{1196BFF3-4F0D-4A43-8B08-348DB9DA5650}">
      <dgm:prSet/>
      <dgm:spPr/>
      <dgm:t>
        <a:bodyPr/>
        <a:lstStyle/>
        <a:p>
          <a:endParaRPr lang="ro-RO"/>
        </a:p>
      </dgm:t>
    </dgm:pt>
    <dgm:pt modelId="{568112DC-31FB-43A2-AB31-58F4C116AABE}" type="pres">
      <dgm:prSet presAssocID="{6CB46DAC-55B8-4533-B878-00826E4B42E0}" presName="linearFlow" presStyleCnt="0">
        <dgm:presLayoutVars>
          <dgm:dir/>
          <dgm:animLvl val="lvl"/>
          <dgm:resizeHandles val="exact"/>
        </dgm:presLayoutVars>
      </dgm:prSet>
      <dgm:spPr/>
    </dgm:pt>
    <dgm:pt modelId="{40A3DBF4-DC6E-43C1-B9F3-3D1D0300667F}" type="pres">
      <dgm:prSet presAssocID="{56208F17-0203-4C90-988B-BCCDF4E608F5}" presName="composite" presStyleCnt="0"/>
      <dgm:spPr/>
    </dgm:pt>
    <dgm:pt modelId="{641825D6-C588-4543-B919-3F7256ED83FC}" type="pres">
      <dgm:prSet presAssocID="{56208F17-0203-4C90-988B-BCCDF4E608F5}" presName="parentText" presStyleLbl="alignNode1" presStyleIdx="0" presStyleCnt="1">
        <dgm:presLayoutVars>
          <dgm:chMax val="1"/>
          <dgm:bulletEnabled val="1"/>
        </dgm:presLayoutVars>
      </dgm:prSet>
      <dgm:spPr/>
    </dgm:pt>
    <dgm:pt modelId="{FE4C185A-8478-4C1A-B030-5400A1C4C100}" type="pres">
      <dgm:prSet presAssocID="{56208F17-0203-4C90-988B-BCCDF4E608F5}" presName="descendantText" presStyleLbl="alignAcc1" presStyleIdx="0" presStyleCnt="1" custScaleY="155813" custLinFactNeighborX="115" custLinFactNeighborY="3269">
        <dgm:presLayoutVars>
          <dgm:bulletEnabled val="1"/>
        </dgm:presLayoutVars>
      </dgm:prSet>
      <dgm:spPr/>
    </dgm:pt>
  </dgm:ptLst>
  <dgm:cxnLst>
    <dgm:cxn modelId="{FBFC8D03-0C7C-4F8D-A76D-2E27C8B5C36D}" type="presOf" srcId="{A02BBE65-96F3-4E41-B02D-3B3369C5EBE1}" destId="{FE4C185A-8478-4C1A-B030-5400A1C4C100}" srcOrd="0" destOrd="2" presId="urn:microsoft.com/office/officeart/2005/8/layout/chevron2"/>
    <dgm:cxn modelId="{16D94D1F-EBB5-4C81-8537-1C3EC9CD8368}" type="presOf" srcId="{1974E84B-1728-4D4B-8671-B1D1C8F5E683}" destId="{FE4C185A-8478-4C1A-B030-5400A1C4C100}" srcOrd="0" destOrd="4" presId="urn:microsoft.com/office/officeart/2005/8/layout/chevron2"/>
    <dgm:cxn modelId="{FBFEE41F-309C-4949-A2C6-684D1F756AD5}" srcId="{56208F17-0203-4C90-988B-BCCDF4E608F5}" destId="{0D2D327F-ABA7-452F-B813-BD93B62B91AD}" srcOrd="7" destOrd="0" parTransId="{BDEBBDA3-6DA8-422D-8503-A2C4A11B515A}" sibTransId="{3B87EBB6-1326-4C77-9CAD-841501EB16F6}"/>
    <dgm:cxn modelId="{88670120-67B6-4526-844F-4A1E4D3DDA19}" type="presOf" srcId="{D2CFDFED-3F58-497C-88FB-6626DFF1868D}" destId="{FE4C185A-8478-4C1A-B030-5400A1C4C100}" srcOrd="0" destOrd="1" presId="urn:microsoft.com/office/officeart/2005/8/layout/chevron2"/>
    <dgm:cxn modelId="{1624EB26-F03B-403C-AA5E-A07EF71C44F9}" srcId="{56208F17-0203-4C90-988B-BCCDF4E608F5}" destId="{D28B73F0-5D2E-4DFA-B839-E74603732F8B}" srcOrd="0" destOrd="0" parTransId="{22B241F8-FD21-4DCF-A55D-D026E5E23D87}" sibTransId="{E459666B-004F-4055-9395-0ACBAC5798EB}"/>
    <dgm:cxn modelId="{19802532-8887-4364-A3BB-A928A8601CDC}" srcId="{56208F17-0203-4C90-988B-BCCDF4E608F5}" destId="{A02BBE65-96F3-4E41-B02D-3B3369C5EBE1}" srcOrd="2" destOrd="0" parTransId="{E7733F36-97F3-477E-A290-1698DF18C124}" sibTransId="{16065637-FC0B-43DA-AEFA-508E3F831560}"/>
    <dgm:cxn modelId="{024DBB5F-6C2A-4FE4-A454-4613FE81A384}" type="presOf" srcId="{6CB46DAC-55B8-4533-B878-00826E4B42E0}" destId="{568112DC-31FB-43A2-AB31-58F4C116AABE}" srcOrd="0" destOrd="0" presId="urn:microsoft.com/office/officeart/2005/8/layout/chevron2"/>
    <dgm:cxn modelId="{75FE2D68-04EC-4780-B12A-397A59A5EA40}" type="presOf" srcId="{87E4AE81-FF5C-4A02-BF65-35A423E69B6A}" destId="{FE4C185A-8478-4C1A-B030-5400A1C4C100}" srcOrd="0" destOrd="6" presId="urn:microsoft.com/office/officeart/2005/8/layout/chevron2"/>
    <dgm:cxn modelId="{909F6D68-843A-4FA8-8288-970C2E2FE6D7}" srcId="{56208F17-0203-4C90-988B-BCCDF4E608F5}" destId="{D2CFDFED-3F58-497C-88FB-6626DFF1868D}" srcOrd="1" destOrd="0" parTransId="{DD2BD1B5-3156-4704-90B2-DF2C518385E4}" sibTransId="{3B3268E1-7CCB-459C-B12B-7C5FE44D20F6}"/>
    <dgm:cxn modelId="{247FB368-CC26-472E-9D6F-8906C0A5F2B7}" srcId="{56208F17-0203-4C90-988B-BCCDF4E608F5}" destId="{F53BA673-3023-4611-BCBA-D11258D7A420}" srcOrd="5" destOrd="0" parTransId="{F2635B32-A184-4877-9341-41575C3C456C}" sibTransId="{BC60F2B9-E6F4-47A2-A0C9-B001062C6C4E}"/>
    <dgm:cxn modelId="{1D2DEC4D-701E-4461-AA04-4A59484106D0}" srcId="{6CB46DAC-55B8-4533-B878-00826E4B42E0}" destId="{56208F17-0203-4C90-988B-BCCDF4E608F5}" srcOrd="0" destOrd="0" parTransId="{A5F027D3-C485-4083-81B6-7B8356FED607}" sibTransId="{F2B629C5-A3FC-4933-9204-281513D2F401}"/>
    <dgm:cxn modelId="{E116E874-54A2-42A4-8B4C-F0EF8232C349}" type="presOf" srcId="{06D2511A-3C57-4F8A-92DA-88773B5D10D7}" destId="{FE4C185A-8478-4C1A-B030-5400A1C4C100}" srcOrd="0" destOrd="8" presId="urn:microsoft.com/office/officeart/2005/8/layout/chevron2"/>
    <dgm:cxn modelId="{1FD9A692-476B-48BD-A6EE-0577A80CCA14}" srcId="{56208F17-0203-4C90-988B-BCCDF4E608F5}" destId="{87E4AE81-FF5C-4A02-BF65-35A423E69B6A}" srcOrd="6" destOrd="0" parTransId="{96DA1D9D-0723-4BFF-8450-942B5AF582F2}" sibTransId="{BCE56CCA-160D-41FE-BBEB-D48B1F99B68F}"/>
    <dgm:cxn modelId="{8E6907A0-82D9-4A1F-B24E-3D7A4DE08C47}" type="presOf" srcId="{0D2D327F-ABA7-452F-B813-BD93B62B91AD}" destId="{FE4C185A-8478-4C1A-B030-5400A1C4C100}" srcOrd="0" destOrd="7" presId="urn:microsoft.com/office/officeart/2005/8/layout/chevron2"/>
    <dgm:cxn modelId="{259FA2B3-B26C-455B-A3CC-9235AAF71734}" srcId="{56208F17-0203-4C90-988B-BCCDF4E608F5}" destId="{1974E84B-1728-4D4B-8671-B1D1C8F5E683}" srcOrd="4" destOrd="0" parTransId="{05D9F496-4583-4BAF-8C84-20253EB43EE1}" sibTransId="{81334337-251B-4DF8-9488-B2231A70F8BC}"/>
    <dgm:cxn modelId="{39CD13B9-BCBC-40E7-BF83-7B73BF0F852A}" type="presOf" srcId="{F53BA673-3023-4611-BCBA-D11258D7A420}" destId="{FE4C185A-8478-4C1A-B030-5400A1C4C100}" srcOrd="0" destOrd="5" presId="urn:microsoft.com/office/officeart/2005/8/layout/chevron2"/>
    <dgm:cxn modelId="{47CCBBC9-F1E4-4EE3-85A9-6D04A1D80784}" type="presOf" srcId="{D28B73F0-5D2E-4DFA-B839-E74603732F8B}" destId="{FE4C185A-8478-4C1A-B030-5400A1C4C100}" srcOrd="0" destOrd="0" presId="urn:microsoft.com/office/officeart/2005/8/layout/chevron2"/>
    <dgm:cxn modelId="{B9FBA2E5-2C5A-47B6-83FB-F84F39D89FF3}" srcId="{56208F17-0203-4C90-988B-BCCDF4E608F5}" destId="{929F7462-7929-4A45-AB3E-8BACD0735C3D}" srcOrd="3" destOrd="0" parTransId="{6AD1F4C6-FD12-412C-B263-EA90B9F22C4F}" sibTransId="{C2FDF707-70BC-4591-BA08-2B6B5BA4072B}"/>
    <dgm:cxn modelId="{E6DBD0EC-5D4F-4364-8E24-5E205E8064F6}" type="presOf" srcId="{929F7462-7929-4A45-AB3E-8BACD0735C3D}" destId="{FE4C185A-8478-4C1A-B030-5400A1C4C100}" srcOrd="0" destOrd="3" presId="urn:microsoft.com/office/officeart/2005/8/layout/chevron2"/>
    <dgm:cxn modelId="{2E1A0BF2-F391-4571-A88D-768D18FA2E51}" type="presOf" srcId="{56208F17-0203-4C90-988B-BCCDF4E608F5}" destId="{641825D6-C588-4543-B919-3F7256ED83FC}" srcOrd="0" destOrd="0" presId="urn:microsoft.com/office/officeart/2005/8/layout/chevron2"/>
    <dgm:cxn modelId="{1196BFF3-4F0D-4A43-8B08-348DB9DA5650}" srcId="{56208F17-0203-4C90-988B-BCCDF4E608F5}" destId="{06D2511A-3C57-4F8A-92DA-88773B5D10D7}" srcOrd="8" destOrd="0" parTransId="{D074B012-9CA8-47F0-8480-3031F1E23D88}" sibTransId="{40F560D5-2449-413B-8A8D-8179EB59C36D}"/>
    <dgm:cxn modelId="{93CC5B7A-8585-4297-9621-124250C0A9F3}" type="presParOf" srcId="{568112DC-31FB-43A2-AB31-58F4C116AABE}" destId="{40A3DBF4-DC6E-43C1-B9F3-3D1D0300667F}" srcOrd="0" destOrd="0" presId="urn:microsoft.com/office/officeart/2005/8/layout/chevron2"/>
    <dgm:cxn modelId="{E8506E42-EFBE-421C-99C2-84AFF070A0BE}" type="presParOf" srcId="{40A3DBF4-DC6E-43C1-B9F3-3D1D0300667F}" destId="{641825D6-C588-4543-B919-3F7256ED83FC}" srcOrd="0" destOrd="0" presId="urn:microsoft.com/office/officeart/2005/8/layout/chevron2"/>
    <dgm:cxn modelId="{1D746AF0-0049-4D7E-8D45-FF55B79D1440}" type="presParOf" srcId="{40A3DBF4-DC6E-43C1-B9F3-3D1D0300667F}" destId="{FE4C185A-8478-4C1A-B030-5400A1C4C100}" srcOrd="1" destOrd="0" presId="urn:microsoft.com/office/officeart/2005/8/layout/chevron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8A856-BE32-4A2E-93E9-720CD0ECE75A}">
      <dsp:nvSpPr>
        <dsp:cNvPr id="0" name=""/>
        <dsp:cNvSpPr/>
      </dsp:nvSpPr>
      <dsp:spPr>
        <a:xfrm rot="5400000">
          <a:off x="-344237" y="714171"/>
          <a:ext cx="2294918" cy="1606443"/>
        </a:xfrm>
        <a:prstGeom prst="chevron">
          <a:avLst/>
        </a:prstGeom>
        <a:solidFill>
          <a:schemeClr val="accent4">
            <a:hueOff val="0"/>
            <a:satOff val="0"/>
            <a:lumOff val="0"/>
            <a:alphaOff val="0"/>
          </a:schemeClr>
        </a:solidFill>
        <a:ln w="6350" cap="flat" cmpd="sng" algn="ctr">
          <a:solidFill>
            <a:schemeClr val="accent4">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vi-VN" sz="1800" b="1" kern="1200" dirty="0">
              <a:solidFill>
                <a:schemeClr val="bg1"/>
              </a:solidFill>
            </a:rPr>
            <a:t>Programul urmăreşte:</a:t>
          </a:r>
          <a:endParaRPr lang="ro-RO" sz="1800" kern="1200" dirty="0">
            <a:solidFill>
              <a:schemeClr val="bg1"/>
            </a:solidFill>
          </a:endParaRPr>
        </a:p>
      </dsp:txBody>
      <dsp:txXfrm rot="-5400000">
        <a:off x="1" y="1173156"/>
        <a:ext cx="1606443" cy="688475"/>
      </dsp:txXfrm>
    </dsp:sp>
    <dsp:sp modelId="{79C0D5D4-A8B8-45A5-9F17-BC9ED72C377C}">
      <dsp:nvSpPr>
        <dsp:cNvPr id="0" name=""/>
        <dsp:cNvSpPr/>
      </dsp:nvSpPr>
      <dsp:spPr>
        <a:xfrm rot="5400000">
          <a:off x="3880587" y="-2271996"/>
          <a:ext cx="2227268" cy="6775556"/>
        </a:xfrm>
        <a:prstGeom prst="round2SameRect">
          <a:avLst/>
        </a:prstGeom>
        <a:gradFill rotWithShape="0">
          <a:gsLst>
            <a:gs pos="0">
              <a:srgbClr val="000000"/>
            </a:gs>
            <a:gs pos="39999">
              <a:srgbClr val="0A128C"/>
            </a:gs>
            <a:gs pos="70000">
              <a:srgbClr val="181CC7"/>
            </a:gs>
            <a:gs pos="88000">
              <a:srgbClr val="7005D4"/>
            </a:gs>
            <a:gs pos="100000">
              <a:srgbClr val="8C3D91"/>
            </a:gs>
          </a:gsLst>
          <a:lin ang="16200000" scaled="0"/>
        </a:gradFill>
        <a:ln w="6350" cap="flat" cmpd="sng" algn="ctr">
          <a:solidFill>
            <a:schemeClr val="accent4">
              <a:hueOff val="0"/>
              <a:satOff val="0"/>
              <a:lumOff val="0"/>
              <a:alphaOff val="0"/>
            </a:schemeClr>
          </a:solidFill>
          <a:prstDash val="solid"/>
          <a:miter lim="800000"/>
        </a:ln>
        <a:effectLst/>
        <a:sp3d extrusionH="50600">
          <a:bevelT w="101600" h="80600"/>
          <a:bevelB w="80600" h="80600"/>
        </a:sp3d>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vi-VN" sz="1600" kern="1200" dirty="0">
              <a:solidFill>
                <a:schemeClr val="bg1"/>
              </a:solidFill>
            </a:rPr>
            <a:t>Îmbunătăţirea calităţii şi relevanţei educaţiei şi formării;</a:t>
          </a:r>
          <a:endParaRPr lang="ro-RO" sz="1600" kern="1200" dirty="0">
            <a:solidFill>
              <a:schemeClr val="bg1"/>
            </a:solidFill>
          </a:endParaRPr>
        </a:p>
        <a:p>
          <a:pPr marL="171450" lvl="1" indent="-171450" algn="l" defTabSz="711200">
            <a:lnSpc>
              <a:spcPct val="90000"/>
            </a:lnSpc>
            <a:spcBef>
              <a:spcPct val="0"/>
            </a:spcBef>
            <a:spcAft>
              <a:spcPct val="15000"/>
            </a:spcAft>
            <a:buChar char="•"/>
          </a:pPr>
          <a:endParaRPr lang="vi-VN" sz="1600" kern="1200" dirty="0">
            <a:solidFill>
              <a:schemeClr val="bg1"/>
            </a:solidFill>
          </a:endParaRPr>
        </a:p>
        <a:p>
          <a:pPr marL="171450" lvl="1" indent="-171450" algn="l" defTabSz="711200">
            <a:lnSpc>
              <a:spcPct val="90000"/>
            </a:lnSpc>
            <a:spcBef>
              <a:spcPct val="0"/>
            </a:spcBef>
            <a:spcAft>
              <a:spcPct val="15000"/>
            </a:spcAft>
            <a:buChar char="•"/>
          </a:pPr>
          <a:r>
            <a:rPr lang="vi-VN" sz="1600" kern="1200" dirty="0">
              <a:solidFill>
                <a:schemeClr val="bg1"/>
              </a:solidFill>
            </a:rPr>
            <a:t>Mobilitatea de învăţare a studenţilor şi a personalului din învăţământul universitar între ţările donatoare şi ţările beneficiare;</a:t>
          </a:r>
          <a:endParaRPr lang="en-US" sz="1600" kern="1200" dirty="0">
            <a:solidFill>
              <a:schemeClr val="bg1"/>
            </a:solidFill>
          </a:endParaRPr>
        </a:p>
        <a:p>
          <a:pPr marL="171450" lvl="1" indent="-171450" algn="l" defTabSz="711200">
            <a:lnSpc>
              <a:spcPct val="90000"/>
            </a:lnSpc>
            <a:spcBef>
              <a:spcPct val="0"/>
            </a:spcBef>
            <a:spcAft>
              <a:spcPct val="15000"/>
            </a:spcAft>
            <a:buChar char="•"/>
          </a:pPr>
          <a:endParaRPr lang="vi-VN" sz="1600" kern="1200" dirty="0">
            <a:solidFill>
              <a:schemeClr val="bg1"/>
            </a:solidFill>
          </a:endParaRPr>
        </a:p>
        <a:p>
          <a:pPr marL="171450" lvl="1" indent="-171450" algn="l" defTabSz="711200">
            <a:lnSpc>
              <a:spcPct val="90000"/>
            </a:lnSpc>
            <a:spcBef>
              <a:spcPct val="0"/>
            </a:spcBef>
            <a:spcAft>
              <a:spcPct val="15000"/>
            </a:spcAft>
            <a:buChar char="•"/>
          </a:pPr>
          <a:r>
            <a:rPr lang="vi-VN" sz="1600" kern="1200" dirty="0">
              <a:solidFill>
                <a:schemeClr val="bg1"/>
              </a:solidFill>
            </a:rPr>
            <a:t>Cooperarea şi parteneriatele între educaţie şi piaţa muncii;</a:t>
          </a:r>
          <a:endParaRPr lang="en-US" sz="1600" kern="1200" dirty="0">
            <a:solidFill>
              <a:schemeClr val="bg1"/>
            </a:solidFill>
          </a:endParaRPr>
        </a:p>
        <a:p>
          <a:pPr marL="171450" lvl="1" indent="-171450" algn="l" defTabSz="711200">
            <a:lnSpc>
              <a:spcPct val="90000"/>
            </a:lnSpc>
            <a:spcBef>
              <a:spcPct val="0"/>
            </a:spcBef>
            <a:spcAft>
              <a:spcPct val="15000"/>
            </a:spcAft>
            <a:buChar char="•"/>
          </a:pPr>
          <a:endParaRPr lang="vi-VN" sz="1600" kern="1200" dirty="0">
            <a:solidFill>
              <a:schemeClr val="bg1"/>
            </a:solidFill>
          </a:endParaRPr>
        </a:p>
        <a:p>
          <a:pPr marL="171450" lvl="1" indent="-171450" algn="l" defTabSz="711200">
            <a:lnSpc>
              <a:spcPct val="90000"/>
            </a:lnSpc>
            <a:spcBef>
              <a:spcPct val="0"/>
            </a:spcBef>
            <a:spcAft>
              <a:spcPct val="15000"/>
            </a:spcAft>
            <a:buChar char="•"/>
          </a:pPr>
          <a:r>
            <a:rPr lang="vi-VN" sz="1600" kern="1200" dirty="0">
              <a:solidFill>
                <a:schemeClr val="bg1"/>
              </a:solidFill>
            </a:rPr>
            <a:t>Dezvoltarea profesională a cadrelor didactice</a:t>
          </a:r>
        </a:p>
      </dsp:txBody>
      <dsp:txXfrm rot="-5400000">
        <a:off x="1606443" y="110874"/>
        <a:ext cx="6666830" cy="20098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825D6-C588-4543-B919-3F7256ED83FC}">
      <dsp:nvSpPr>
        <dsp:cNvPr id="0" name=""/>
        <dsp:cNvSpPr/>
      </dsp:nvSpPr>
      <dsp:spPr>
        <a:xfrm rot="5400000">
          <a:off x="-381371" y="864726"/>
          <a:ext cx="2542475" cy="1779732"/>
        </a:xfrm>
        <a:prstGeom prst="chevron">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err="1"/>
            <a:t>Programul</a:t>
          </a:r>
          <a:r>
            <a:rPr lang="en-US" sz="1800" b="1" kern="1200" dirty="0"/>
            <a:t>  </a:t>
          </a:r>
          <a:r>
            <a:rPr lang="vi-VN" sz="1800" b="1" kern="1200" dirty="0"/>
            <a:t>acordă o atenţie specială:</a:t>
          </a:r>
          <a:endParaRPr lang="ro-RO" sz="1800" kern="1200" dirty="0"/>
        </a:p>
      </dsp:txBody>
      <dsp:txXfrm rot="-5400000">
        <a:off x="1" y="1373220"/>
        <a:ext cx="1779732" cy="762743"/>
      </dsp:txXfrm>
    </dsp:sp>
    <dsp:sp modelId="{FE4C185A-8478-4C1A-B030-5400A1C4C100}">
      <dsp:nvSpPr>
        <dsp:cNvPr id="0" name=""/>
        <dsp:cNvSpPr/>
      </dsp:nvSpPr>
      <dsp:spPr>
        <a:xfrm rot="5400000">
          <a:off x="3793376" y="-1937450"/>
          <a:ext cx="2574979" cy="6602267"/>
        </a:xfrm>
        <a:prstGeom prst="round2SameRect">
          <a:avLst/>
        </a:prstGeom>
        <a:gradFill rotWithShape="0">
          <a:gsLst>
            <a:gs pos="0">
              <a:srgbClr val="000082"/>
            </a:gs>
            <a:gs pos="30000">
              <a:srgbClr val="66008F"/>
            </a:gs>
            <a:gs pos="64999">
              <a:srgbClr val="BA0066"/>
            </a:gs>
            <a:gs pos="89999">
              <a:srgbClr val="FF0000"/>
            </a:gs>
            <a:gs pos="100000">
              <a:srgbClr val="FF8200"/>
            </a:gs>
          </a:gsLst>
          <a:lin ang="16200000" scaled="0"/>
        </a:gradFill>
        <a:ln w="6350" cap="flat" cmpd="sng" algn="ctr">
          <a:solidFill>
            <a:schemeClr val="accent2">
              <a:hueOff val="0"/>
              <a:satOff val="0"/>
              <a:lumOff val="0"/>
              <a:alphaOff val="0"/>
            </a:schemeClr>
          </a:solidFill>
          <a:prstDash val="solid"/>
          <a:miter lim="800000"/>
        </a:ln>
        <a:effectLst/>
        <a:sp3d extrusionH="50600">
          <a:bevelT w="101600" h="80600"/>
          <a:bevelB w="80600" h="80600"/>
        </a:sp3d>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bg1"/>
              </a:solidFill>
            </a:rPr>
            <a:t>F</a:t>
          </a:r>
          <a:r>
            <a:rPr lang="vi-VN" sz="1600" b="1" kern="1200" dirty="0">
              <a:solidFill>
                <a:schemeClr val="bg1"/>
              </a:solidFill>
            </a:rPr>
            <a:t>ormării şi educaţiei în </a:t>
          </a:r>
          <a:r>
            <a:rPr lang="en-US" sz="1600" b="1" kern="1200" dirty="0">
              <a:solidFill>
                <a:schemeClr val="bg1"/>
              </a:solidFill>
            </a:rPr>
            <a:t>VET </a:t>
          </a:r>
          <a:r>
            <a:rPr lang="vi-VN" sz="1600" b="1" kern="1200" dirty="0">
              <a:solidFill>
                <a:schemeClr val="bg1"/>
              </a:solidFill>
            </a:rPr>
            <a:t>(inclusiv şcoli postliceale);</a:t>
          </a:r>
          <a:endParaRPr lang="ro-RO" sz="1600" b="1" kern="1200" dirty="0">
            <a:solidFill>
              <a:schemeClr val="bg1"/>
            </a:solidFill>
          </a:endParaRPr>
        </a:p>
        <a:p>
          <a:pPr marL="171450" lvl="1" indent="-171450" algn="l" defTabSz="711200">
            <a:lnSpc>
              <a:spcPct val="90000"/>
            </a:lnSpc>
            <a:spcBef>
              <a:spcPct val="0"/>
            </a:spcBef>
            <a:spcAft>
              <a:spcPct val="15000"/>
            </a:spcAft>
            <a:buChar char="•"/>
          </a:pPr>
          <a:endParaRPr lang="vi-VN" sz="1600" b="1" kern="1200" dirty="0">
            <a:solidFill>
              <a:schemeClr val="bg1"/>
            </a:solidFill>
          </a:endParaRPr>
        </a:p>
        <a:p>
          <a:pPr marL="171450" lvl="1" indent="-171450" algn="l" defTabSz="711200">
            <a:lnSpc>
              <a:spcPct val="90000"/>
            </a:lnSpc>
            <a:spcBef>
              <a:spcPct val="0"/>
            </a:spcBef>
            <a:spcAft>
              <a:spcPct val="15000"/>
            </a:spcAft>
            <a:buChar char="•"/>
          </a:pPr>
          <a:r>
            <a:rPr lang="en-US" sz="1600" b="1" kern="1200" dirty="0">
              <a:solidFill>
                <a:schemeClr val="bg1"/>
              </a:solidFill>
            </a:rPr>
            <a:t>M</a:t>
          </a:r>
          <a:r>
            <a:rPr lang="vi-VN" sz="1600" b="1" kern="1200" dirty="0">
              <a:solidFill>
                <a:schemeClr val="bg1"/>
              </a:solidFill>
            </a:rPr>
            <a:t>obilităţilor studenţilor şi personalului din învăţământul universitar;</a:t>
          </a:r>
          <a:endParaRPr lang="en-US" sz="1600" b="1" kern="1200" dirty="0">
            <a:solidFill>
              <a:schemeClr val="bg1"/>
            </a:solidFill>
          </a:endParaRPr>
        </a:p>
        <a:p>
          <a:pPr marL="171450" lvl="1" indent="-171450" algn="l" defTabSz="711200">
            <a:lnSpc>
              <a:spcPct val="90000"/>
            </a:lnSpc>
            <a:spcBef>
              <a:spcPct val="0"/>
            </a:spcBef>
            <a:spcAft>
              <a:spcPct val="15000"/>
            </a:spcAft>
            <a:buChar char="•"/>
          </a:pPr>
          <a:endParaRPr lang="vi-VN" sz="1600" b="1" kern="1200" dirty="0">
            <a:solidFill>
              <a:schemeClr val="bg1"/>
            </a:solidFill>
          </a:endParaRPr>
        </a:p>
        <a:p>
          <a:pPr marL="171450" lvl="1" indent="-171450" algn="l" defTabSz="711200">
            <a:lnSpc>
              <a:spcPct val="90000"/>
            </a:lnSpc>
            <a:spcBef>
              <a:spcPct val="0"/>
            </a:spcBef>
            <a:spcAft>
              <a:spcPct val="15000"/>
            </a:spcAft>
            <a:buChar char="•"/>
          </a:pPr>
          <a:r>
            <a:rPr lang="en-US" sz="1600" b="1" kern="1200" dirty="0">
              <a:solidFill>
                <a:schemeClr val="bg1"/>
              </a:solidFill>
            </a:rPr>
            <a:t>I</a:t>
          </a:r>
          <a:r>
            <a:rPr lang="vi-VN" sz="1600" b="1" kern="1200" dirty="0">
              <a:solidFill>
                <a:schemeClr val="bg1"/>
              </a:solidFill>
            </a:rPr>
            <a:t>ncluziunii sociale în învăţământul preuniversitar;</a:t>
          </a:r>
          <a:endParaRPr lang="en-US" sz="1600" b="1" kern="1200" dirty="0">
            <a:solidFill>
              <a:schemeClr val="bg1"/>
            </a:solidFill>
          </a:endParaRPr>
        </a:p>
        <a:p>
          <a:pPr marL="171450" lvl="1" indent="-171450" algn="l" defTabSz="711200">
            <a:lnSpc>
              <a:spcPct val="90000"/>
            </a:lnSpc>
            <a:spcBef>
              <a:spcPct val="0"/>
            </a:spcBef>
            <a:spcAft>
              <a:spcPct val="15000"/>
            </a:spcAft>
            <a:buChar char="•"/>
          </a:pPr>
          <a:endParaRPr lang="vi-VN" sz="1600" b="1" kern="1200" dirty="0">
            <a:solidFill>
              <a:schemeClr val="bg1"/>
            </a:solidFill>
          </a:endParaRPr>
        </a:p>
        <a:p>
          <a:pPr marL="171450" lvl="1" indent="-171450" algn="l" defTabSz="711200">
            <a:lnSpc>
              <a:spcPct val="90000"/>
            </a:lnSpc>
            <a:spcBef>
              <a:spcPct val="0"/>
            </a:spcBef>
            <a:spcAft>
              <a:spcPct val="15000"/>
            </a:spcAft>
            <a:buChar char="•"/>
          </a:pPr>
          <a:r>
            <a:rPr lang="en-US" sz="1600" b="1" kern="1200" dirty="0">
              <a:solidFill>
                <a:schemeClr val="bg1"/>
              </a:solidFill>
            </a:rPr>
            <a:t>E</a:t>
          </a:r>
          <a:r>
            <a:rPr lang="vi-VN" sz="1600" b="1" kern="1200" dirty="0">
              <a:solidFill>
                <a:schemeClr val="bg1"/>
              </a:solidFill>
            </a:rPr>
            <a:t>ducaţiei pentru democraţie şi cetăţenie;</a:t>
          </a:r>
          <a:endParaRPr lang="en-US" sz="1600" b="1" kern="1200" dirty="0">
            <a:solidFill>
              <a:schemeClr val="bg1"/>
            </a:solidFill>
          </a:endParaRPr>
        </a:p>
        <a:p>
          <a:pPr marL="171450" lvl="1" indent="-171450" algn="l" defTabSz="711200">
            <a:lnSpc>
              <a:spcPct val="90000"/>
            </a:lnSpc>
            <a:spcBef>
              <a:spcPct val="0"/>
            </a:spcBef>
            <a:spcAft>
              <a:spcPct val="15000"/>
            </a:spcAft>
            <a:buChar char="•"/>
          </a:pPr>
          <a:endParaRPr lang="vi-VN" sz="1600" b="1" kern="1200" dirty="0">
            <a:solidFill>
              <a:schemeClr val="bg1"/>
            </a:solidFill>
          </a:endParaRPr>
        </a:p>
        <a:p>
          <a:pPr marL="171450" lvl="1" indent="-171450" algn="l" defTabSz="711200">
            <a:lnSpc>
              <a:spcPct val="90000"/>
            </a:lnSpc>
            <a:spcBef>
              <a:spcPct val="0"/>
            </a:spcBef>
            <a:spcAft>
              <a:spcPct val="15000"/>
            </a:spcAft>
            <a:buChar char="•"/>
          </a:pPr>
          <a:r>
            <a:rPr lang="ro-RO" sz="1600" b="1" kern="1200" dirty="0">
              <a:solidFill>
                <a:schemeClr val="bg1"/>
              </a:solidFill>
            </a:rPr>
            <a:t>Î</a:t>
          </a:r>
          <a:r>
            <a:rPr lang="vi-VN" sz="1600" b="1" kern="1200" dirty="0">
              <a:solidFill>
                <a:schemeClr val="bg1"/>
              </a:solidFill>
            </a:rPr>
            <a:t>mbunătăţirii situaţiei populaţiei Roma.</a:t>
          </a:r>
        </a:p>
      </dsp:txBody>
      <dsp:txXfrm rot="-5400000">
        <a:off x="1779732" y="201894"/>
        <a:ext cx="6476567" cy="232357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1D4A49-AB0A-4883-BC48-7B011D45937F}" type="datetimeFigureOut">
              <a:rPr lang="en-US" smtClean="0"/>
              <a:t>9/9/2023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4C8E58-E605-41E4-9342-448B0595B581}" type="slidenum">
              <a:rPr lang="en-US" smtClean="0"/>
              <a:t>‹#›</a:t>
            </a:fld>
            <a:endParaRPr lang="en-US"/>
          </a:p>
        </p:txBody>
      </p:sp>
    </p:spTree>
    <p:extLst>
      <p:ext uri="{BB962C8B-B14F-4D97-AF65-F5344CB8AC3E}">
        <p14:creationId xmlns:p14="http://schemas.microsoft.com/office/powerpoint/2010/main" val="1274867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71E3E1-A147-41BF-B777-E3FB5F5641C9}" type="slidenum">
              <a:rPr lang="en-US" smtClean="0"/>
              <a:pPr/>
              <a:t>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DB3CACA4-B99E-A054-1F4E-53090C49F8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AB1DDB87-927C-6815-4E81-DC10816513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o-RO" altLang="en-US"/>
          </a:p>
        </p:txBody>
      </p:sp>
      <p:sp>
        <p:nvSpPr>
          <p:cNvPr id="15364" name="Slide Number Placeholder 3">
            <a:extLst>
              <a:ext uri="{FF2B5EF4-FFF2-40B4-BE49-F238E27FC236}">
                <a16:creationId xmlns:a16="http://schemas.microsoft.com/office/drawing/2014/main" id="{23B906B5-031A-1F87-58A5-395E976E645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A05DF0B-617A-4695-A163-754DC7107E9A}" type="slidenum">
              <a:rPr lang="en-US" altLang="en-US"/>
              <a:pPr eaLnBrk="1" hangingPunct="1"/>
              <a:t>11</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6C1F656E-C979-D65C-7957-29450F6F2E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4C6725F9-2304-A47B-244B-C7D5A0769F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o-RO" altLang="en-US"/>
          </a:p>
        </p:txBody>
      </p:sp>
      <p:sp>
        <p:nvSpPr>
          <p:cNvPr id="16388" name="Slide Number Placeholder 3">
            <a:extLst>
              <a:ext uri="{FF2B5EF4-FFF2-40B4-BE49-F238E27FC236}">
                <a16:creationId xmlns:a16="http://schemas.microsoft.com/office/drawing/2014/main" id="{8AF09467-A786-92E6-9C83-AA5012403C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382269E-656F-40F8-BF2C-D5D9FAEFCA9F}" type="slidenum">
              <a:rPr lang="en-US" altLang="en-US"/>
              <a:pPr eaLnBrk="1" hangingPunct="1"/>
              <a:t>12</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61EFD360-DA43-D00F-D190-426224E7482F}"/>
              </a:ext>
            </a:extLst>
          </p:cNvPr>
          <p:cNvSpPr txBox="1">
            <a:spLocks noGrp="1" noChangeArrowheads="1"/>
          </p:cNvSpPr>
          <p:nvPr/>
        </p:nvSpPr>
        <p:spPr bwMode="auto">
          <a:xfrm>
            <a:off x="3775075" y="9410700"/>
            <a:ext cx="28876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5CBEB198-B26C-4A99-8655-C63499314E3C}" type="slidenum">
              <a:rPr lang="fr-FR" altLang="en-US" sz="1200"/>
              <a:pPr algn="r"/>
              <a:t>13</a:t>
            </a:fld>
            <a:endParaRPr lang="fr-FR" altLang="en-US" sz="1200"/>
          </a:p>
        </p:txBody>
      </p:sp>
      <p:sp>
        <p:nvSpPr>
          <p:cNvPr id="81923" name="Rectangle 2">
            <a:extLst>
              <a:ext uri="{FF2B5EF4-FFF2-40B4-BE49-F238E27FC236}">
                <a16:creationId xmlns:a16="http://schemas.microsoft.com/office/drawing/2014/main" id="{D3845326-F319-14B3-6D26-86CF29886929}"/>
              </a:ext>
            </a:extLst>
          </p:cNvPr>
          <p:cNvSpPr>
            <a:spLocks noGrp="1" noRot="1" noChangeAspect="1" noChangeArrowheads="1" noTextEdit="1"/>
          </p:cNvSpPr>
          <p:nvPr>
            <p:ph type="sldImg"/>
          </p:nvPr>
        </p:nvSpPr>
        <p:spPr>
          <a:xfrm>
            <a:off x="30163" y="741363"/>
            <a:ext cx="6605587" cy="3716337"/>
          </a:xfrm>
          <a:ln/>
        </p:spPr>
      </p:sp>
      <p:sp>
        <p:nvSpPr>
          <p:cNvPr id="81924" name="Rectangle 3">
            <a:extLst>
              <a:ext uri="{FF2B5EF4-FFF2-40B4-BE49-F238E27FC236}">
                <a16:creationId xmlns:a16="http://schemas.microsoft.com/office/drawing/2014/main" id="{6E94666C-727B-2F93-3E10-4B0C4FFB4ED1}"/>
              </a:ext>
            </a:extLst>
          </p:cNvPr>
          <p:cNvSpPr>
            <a:spLocks noGrp="1" noChangeArrowheads="1"/>
          </p:cNvSpPr>
          <p:nvPr>
            <p:ph type="body" idx="1"/>
          </p:nvPr>
        </p:nvSpPr>
        <p:spPr>
          <a:xfrm>
            <a:off x="889000" y="4706938"/>
            <a:ext cx="4884738" cy="4457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lstStyle/>
          <a:p>
            <a:pPr eaLnBrk="1" hangingPunct="1"/>
            <a:r>
              <a:rPr lang="en-GB" altLang="en-US">
                <a:latin typeface="Arial" panose="020B0604020202020204" pitchFamily="34" charset="0"/>
              </a:rPr>
              <a:t>The circle can be replaced by an other type of diagram, </a:t>
            </a:r>
            <a:r>
              <a:rPr lang="ro-RO" altLang="en-US">
                <a:latin typeface="Arial" panose="020B0604020202020204" pitchFamily="34" charset="0"/>
              </a:rPr>
              <a:t>1</a:t>
            </a:r>
            <a:endParaRPr lang="en-GB" altLang="en-US">
              <a:latin typeface="Arial" panose="020B0604020202020204" pitchFamily="34" charset="0"/>
            </a:endParaRPr>
          </a:p>
          <a:p>
            <a:pPr eaLnBrk="1" hangingPunct="1"/>
            <a:endParaRPr lang="en-GB" altLang="en-US">
              <a:latin typeface="Arial" panose="020B0604020202020204" pitchFamily="34" charset="0"/>
            </a:endParaRPr>
          </a:p>
          <a:p>
            <a:pPr eaLnBrk="1" hangingPunct="1"/>
            <a:r>
              <a:rPr lang="en-GB" altLang="en-US" u="sng">
                <a:latin typeface="Arial" panose="020B0604020202020204" pitchFamily="34" charset="0"/>
              </a:rPr>
              <a:t>Core Stone? Ei Corner stone?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dirty="0"/>
          </a:p>
        </p:txBody>
      </p:sp>
      <p:sp>
        <p:nvSpPr>
          <p:cNvPr id="4" name="Slide Number Placeholder 3"/>
          <p:cNvSpPr>
            <a:spLocks noGrp="1"/>
          </p:cNvSpPr>
          <p:nvPr>
            <p:ph type="sldNum" sz="quarter" idx="10"/>
          </p:nvPr>
        </p:nvSpPr>
        <p:spPr/>
        <p:txBody>
          <a:bodyPr/>
          <a:lstStyle/>
          <a:p>
            <a:pPr>
              <a:defRPr/>
            </a:pPr>
            <a:fld id="{93EBC618-3D2F-477B-877B-DBBCA4FBD440}" type="slidenum">
              <a:rPr lang="en-US" smtClean="0"/>
              <a:pPr>
                <a:defRPr/>
              </a:pPr>
              <a:t>14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dirty="0"/>
          </a:p>
        </p:txBody>
      </p:sp>
      <p:sp>
        <p:nvSpPr>
          <p:cNvPr id="4" name="Slide Number Placeholder 3"/>
          <p:cNvSpPr>
            <a:spLocks noGrp="1"/>
          </p:cNvSpPr>
          <p:nvPr>
            <p:ph type="sldNum" sz="quarter" idx="10"/>
          </p:nvPr>
        </p:nvSpPr>
        <p:spPr/>
        <p:txBody>
          <a:bodyPr/>
          <a:lstStyle/>
          <a:p>
            <a:fld id="{F0B1C7C0-2C88-481E-92CB-9B3934574E8E}" type="slidenum">
              <a:rPr lang="ro-RO" smtClean="0"/>
              <a:pPr/>
              <a:t>62</a:t>
            </a:fld>
            <a:endParaRPr lang="ro-RO"/>
          </a:p>
        </p:txBody>
      </p:sp>
    </p:spTree>
    <p:extLst>
      <p:ext uri="{BB962C8B-B14F-4D97-AF65-F5344CB8AC3E}">
        <p14:creationId xmlns:p14="http://schemas.microsoft.com/office/powerpoint/2010/main" val="3663649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FA15F-846B-90C2-1DFA-D6B11D78F6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38FCC1-291D-9502-94A8-7A7995D758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FE45CE-A47E-9837-25C2-337FF60D49AC}"/>
              </a:ext>
            </a:extLst>
          </p:cNvPr>
          <p:cNvSpPr>
            <a:spLocks noGrp="1"/>
          </p:cNvSpPr>
          <p:nvPr>
            <p:ph type="dt" sz="half" idx="10"/>
          </p:nvPr>
        </p:nvSpPr>
        <p:spPr/>
        <p:txBody>
          <a:bodyPr/>
          <a:lstStyle/>
          <a:p>
            <a:fld id="{2E2BC72F-C7AC-487D-A143-84D5C068DB48}" type="datetimeFigureOut">
              <a:rPr lang="en-US" smtClean="0"/>
              <a:t>9/9/2023</a:t>
            </a:fld>
            <a:endParaRPr lang="en-US"/>
          </a:p>
        </p:txBody>
      </p:sp>
      <p:sp>
        <p:nvSpPr>
          <p:cNvPr id="5" name="Footer Placeholder 4">
            <a:extLst>
              <a:ext uri="{FF2B5EF4-FFF2-40B4-BE49-F238E27FC236}">
                <a16:creationId xmlns:a16="http://schemas.microsoft.com/office/drawing/2014/main" id="{6415B448-7E9A-4AAB-44EC-0AA7246155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40DFF-CAF2-E8C9-A918-904FCB2B2E73}"/>
              </a:ext>
            </a:extLst>
          </p:cNvPr>
          <p:cNvSpPr>
            <a:spLocks noGrp="1"/>
          </p:cNvSpPr>
          <p:nvPr>
            <p:ph type="sldNum" sz="quarter" idx="12"/>
          </p:nvPr>
        </p:nvSpPr>
        <p:spPr/>
        <p:txBody>
          <a:bodyPr/>
          <a:lstStyle/>
          <a:p>
            <a:fld id="{61713545-D3AC-44B8-B77E-AD5C2C7715AF}" type="slidenum">
              <a:rPr lang="en-US" smtClean="0"/>
              <a:t>‹#›</a:t>
            </a:fld>
            <a:endParaRPr lang="en-US"/>
          </a:p>
        </p:txBody>
      </p:sp>
    </p:spTree>
    <p:extLst>
      <p:ext uri="{BB962C8B-B14F-4D97-AF65-F5344CB8AC3E}">
        <p14:creationId xmlns:p14="http://schemas.microsoft.com/office/powerpoint/2010/main" val="1889010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A3C5B-F626-759C-D3C7-E1DFE4D142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4F567E-9216-314B-FEEE-8BB28E89F8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50CAA3-7108-2931-1935-DB3870A8CC3C}"/>
              </a:ext>
            </a:extLst>
          </p:cNvPr>
          <p:cNvSpPr>
            <a:spLocks noGrp="1"/>
          </p:cNvSpPr>
          <p:nvPr>
            <p:ph type="dt" sz="half" idx="10"/>
          </p:nvPr>
        </p:nvSpPr>
        <p:spPr/>
        <p:txBody>
          <a:bodyPr/>
          <a:lstStyle/>
          <a:p>
            <a:fld id="{2E2BC72F-C7AC-487D-A143-84D5C068DB48}" type="datetimeFigureOut">
              <a:rPr lang="en-US" smtClean="0"/>
              <a:t>9/9/2023</a:t>
            </a:fld>
            <a:endParaRPr lang="en-US"/>
          </a:p>
        </p:txBody>
      </p:sp>
      <p:sp>
        <p:nvSpPr>
          <p:cNvPr id="5" name="Footer Placeholder 4">
            <a:extLst>
              <a:ext uri="{FF2B5EF4-FFF2-40B4-BE49-F238E27FC236}">
                <a16:creationId xmlns:a16="http://schemas.microsoft.com/office/drawing/2014/main" id="{4B83415C-4FA4-919A-74CB-556B0EC325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851A34-57D3-08AD-D999-21C918F9D59D}"/>
              </a:ext>
            </a:extLst>
          </p:cNvPr>
          <p:cNvSpPr>
            <a:spLocks noGrp="1"/>
          </p:cNvSpPr>
          <p:nvPr>
            <p:ph type="sldNum" sz="quarter" idx="12"/>
          </p:nvPr>
        </p:nvSpPr>
        <p:spPr/>
        <p:txBody>
          <a:bodyPr/>
          <a:lstStyle/>
          <a:p>
            <a:fld id="{61713545-D3AC-44B8-B77E-AD5C2C7715AF}" type="slidenum">
              <a:rPr lang="en-US" smtClean="0"/>
              <a:t>‹#›</a:t>
            </a:fld>
            <a:endParaRPr lang="en-US"/>
          </a:p>
        </p:txBody>
      </p:sp>
    </p:spTree>
    <p:extLst>
      <p:ext uri="{BB962C8B-B14F-4D97-AF65-F5344CB8AC3E}">
        <p14:creationId xmlns:p14="http://schemas.microsoft.com/office/powerpoint/2010/main" val="1424458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D09A4F-013F-EEA5-2153-682B336A29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A02D75-C46A-92FD-09D5-140BA583C9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317B6-5274-0753-8C2D-28FB5986254E}"/>
              </a:ext>
            </a:extLst>
          </p:cNvPr>
          <p:cNvSpPr>
            <a:spLocks noGrp="1"/>
          </p:cNvSpPr>
          <p:nvPr>
            <p:ph type="dt" sz="half" idx="10"/>
          </p:nvPr>
        </p:nvSpPr>
        <p:spPr/>
        <p:txBody>
          <a:bodyPr/>
          <a:lstStyle/>
          <a:p>
            <a:fld id="{2E2BC72F-C7AC-487D-A143-84D5C068DB48}" type="datetimeFigureOut">
              <a:rPr lang="en-US" smtClean="0"/>
              <a:t>9/9/2023</a:t>
            </a:fld>
            <a:endParaRPr lang="en-US"/>
          </a:p>
        </p:txBody>
      </p:sp>
      <p:sp>
        <p:nvSpPr>
          <p:cNvPr id="5" name="Footer Placeholder 4">
            <a:extLst>
              <a:ext uri="{FF2B5EF4-FFF2-40B4-BE49-F238E27FC236}">
                <a16:creationId xmlns:a16="http://schemas.microsoft.com/office/drawing/2014/main" id="{4060B9AC-6C3C-CCF6-F775-F938DD056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F0E681-4C2B-11DC-DE3F-89201913991F}"/>
              </a:ext>
            </a:extLst>
          </p:cNvPr>
          <p:cNvSpPr>
            <a:spLocks noGrp="1"/>
          </p:cNvSpPr>
          <p:nvPr>
            <p:ph type="sldNum" sz="quarter" idx="12"/>
          </p:nvPr>
        </p:nvSpPr>
        <p:spPr/>
        <p:txBody>
          <a:bodyPr/>
          <a:lstStyle/>
          <a:p>
            <a:fld id="{61713545-D3AC-44B8-B77E-AD5C2C7715AF}" type="slidenum">
              <a:rPr lang="en-US" smtClean="0"/>
              <a:t>‹#›</a:t>
            </a:fld>
            <a:endParaRPr lang="en-US"/>
          </a:p>
        </p:txBody>
      </p:sp>
    </p:spTree>
    <p:extLst>
      <p:ext uri="{BB962C8B-B14F-4D97-AF65-F5344CB8AC3E}">
        <p14:creationId xmlns:p14="http://schemas.microsoft.com/office/powerpoint/2010/main" val="2149193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028E8-0A9C-A02E-7BA9-4A28A8F20F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51D76B-02D5-2B2E-EA3E-B107C39E48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A702D-211F-B31F-23EC-E2CC3AEE7D19}"/>
              </a:ext>
            </a:extLst>
          </p:cNvPr>
          <p:cNvSpPr>
            <a:spLocks noGrp="1"/>
          </p:cNvSpPr>
          <p:nvPr>
            <p:ph type="dt" sz="half" idx="10"/>
          </p:nvPr>
        </p:nvSpPr>
        <p:spPr/>
        <p:txBody>
          <a:bodyPr/>
          <a:lstStyle/>
          <a:p>
            <a:fld id="{2E2BC72F-C7AC-487D-A143-84D5C068DB48}" type="datetimeFigureOut">
              <a:rPr lang="en-US" smtClean="0"/>
              <a:t>9/9/2023</a:t>
            </a:fld>
            <a:endParaRPr lang="en-US"/>
          </a:p>
        </p:txBody>
      </p:sp>
      <p:sp>
        <p:nvSpPr>
          <p:cNvPr id="5" name="Footer Placeholder 4">
            <a:extLst>
              <a:ext uri="{FF2B5EF4-FFF2-40B4-BE49-F238E27FC236}">
                <a16:creationId xmlns:a16="http://schemas.microsoft.com/office/drawing/2014/main" id="{0BCBFAF8-6F9C-D425-F769-9CDB364117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CE8E8-875F-31CF-16D9-4F1EEAEFDD16}"/>
              </a:ext>
            </a:extLst>
          </p:cNvPr>
          <p:cNvSpPr>
            <a:spLocks noGrp="1"/>
          </p:cNvSpPr>
          <p:nvPr>
            <p:ph type="sldNum" sz="quarter" idx="12"/>
          </p:nvPr>
        </p:nvSpPr>
        <p:spPr/>
        <p:txBody>
          <a:bodyPr/>
          <a:lstStyle/>
          <a:p>
            <a:fld id="{61713545-D3AC-44B8-B77E-AD5C2C7715AF}" type="slidenum">
              <a:rPr lang="en-US" smtClean="0"/>
              <a:t>‹#›</a:t>
            </a:fld>
            <a:endParaRPr lang="en-US"/>
          </a:p>
        </p:txBody>
      </p:sp>
    </p:spTree>
    <p:extLst>
      <p:ext uri="{BB962C8B-B14F-4D97-AF65-F5344CB8AC3E}">
        <p14:creationId xmlns:p14="http://schemas.microsoft.com/office/powerpoint/2010/main" val="2360596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6CE65-431A-4426-60DE-762C9C6AE7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B5EC35-EFC1-2CE8-9F16-D99E71E688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A48154-8427-1BBF-B9CF-009086C0C6E7}"/>
              </a:ext>
            </a:extLst>
          </p:cNvPr>
          <p:cNvSpPr>
            <a:spLocks noGrp="1"/>
          </p:cNvSpPr>
          <p:nvPr>
            <p:ph type="dt" sz="half" idx="10"/>
          </p:nvPr>
        </p:nvSpPr>
        <p:spPr/>
        <p:txBody>
          <a:bodyPr/>
          <a:lstStyle/>
          <a:p>
            <a:fld id="{2E2BC72F-C7AC-487D-A143-84D5C068DB48}" type="datetimeFigureOut">
              <a:rPr lang="en-US" smtClean="0"/>
              <a:t>9/9/2023</a:t>
            </a:fld>
            <a:endParaRPr lang="en-US"/>
          </a:p>
        </p:txBody>
      </p:sp>
      <p:sp>
        <p:nvSpPr>
          <p:cNvPr id="5" name="Footer Placeholder 4">
            <a:extLst>
              <a:ext uri="{FF2B5EF4-FFF2-40B4-BE49-F238E27FC236}">
                <a16:creationId xmlns:a16="http://schemas.microsoft.com/office/drawing/2014/main" id="{599FEADC-58F1-3ED4-F2E3-B25A5B41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55AAC0-A7BB-A8FA-EDEB-5A5255B324B5}"/>
              </a:ext>
            </a:extLst>
          </p:cNvPr>
          <p:cNvSpPr>
            <a:spLocks noGrp="1"/>
          </p:cNvSpPr>
          <p:nvPr>
            <p:ph type="sldNum" sz="quarter" idx="12"/>
          </p:nvPr>
        </p:nvSpPr>
        <p:spPr/>
        <p:txBody>
          <a:bodyPr/>
          <a:lstStyle/>
          <a:p>
            <a:fld id="{61713545-D3AC-44B8-B77E-AD5C2C7715AF}" type="slidenum">
              <a:rPr lang="en-US" smtClean="0"/>
              <a:t>‹#›</a:t>
            </a:fld>
            <a:endParaRPr lang="en-US"/>
          </a:p>
        </p:txBody>
      </p:sp>
    </p:spTree>
    <p:extLst>
      <p:ext uri="{BB962C8B-B14F-4D97-AF65-F5344CB8AC3E}">
        <p14:creationId xmlns:p14="http://schemas.microsoft.com/office/powerpoint/2010/main" val="2021732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5396D-52F0-CB5E-8A06-8CFE339F21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E0BBA6-6580-F25A-B21F-0C50B891A4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F67075-B563-862D-5111-E7881EF967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6D43B2-058D-6B88-50F8-57A64F077BB4}"/>
              </a:ext>
            </a:extLst>
          </p:cNvPr>
          <p:cNvSpPr>
            <a:spLocks noGrp="1"/>
          </p:cNvSpPr>
          <p:nvPr>
            <p:ph type="dt" sz="half" idx="10"/>
          </p:nvPr>
        </p:nvSpPr>
        <p:spPr/>
        <p:txBody>
          <a:bodyPr/>
          <a:lstStyle/>
          <a:p>
            <a:fld id="{2E2BC72F-C7AC-487D-A143-84D5C068DB48}" type="datetimeFigureOut">
              <a:rPr lang="en-US" smtClean="0"/>
              <a:t>9/9/2023</a:t>
            </a:fld>
            <a:endParaRPr lang="en-US"/>
          </a:p>
        </p:txBody>
      </p:sp>
      <p:sp>
        <p:nvSpPr>
          <p:cNvPr id="6" name="Footer Placeholder 5">
            <a:extLst>
              <a:ext uri="{FF2B5EF4-FFF2-40B4-BE49-F238E27FC236}">
                <a16:creationId xmlns:a16="http://schemas.microsoft.com/office/drawing/2014/main" id="{638D57A2-79AE-3996-8420-6AFAD5E3D7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E82BE8-F901-5839-63BA-DFBC79691DA7}"/>
              </a:ext>
            </a:extLst>
          </p:cNvPr>
          <p:cNvSpPr>
            <a:spLocks noGrp="1"/>
          </p:cNvSpPr>
          <p:nvPr>
            <p:ph type="sldNum" sz="quarter" idx="12"/>
          </p:nvPr>
        </p:nvSpPr>
        <p:spPr/>
        <p:txBody>
          <a:bodyPr/>
          <a:lstStyle/>
          <a:p>
            <a:fld id="{61713545-D3AC-44B8-B77E-AD5C2C7715AF}" type="slidenum">
              <a:rPr lang="en-US" smtClean="0"/>
              <a:t>‹#›</a:t>
            </a:fld>
            <a:endParaRPr lang="en-US"/>
          </a:p>
        </p:txBody>
      </p:sp>
    </p:spTree>
    <p:extLst>
      <p:ext uri="{BB962C8B-B14F-4D97-AF65-F5344CB8AC3E}">
        <p14:creationId xmlns:p14="http://schemas.microsoft.com/office/powerpoint/2010/main" val="3356528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525C-9286-C812-5A65-4AD93D004A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FB7467-C159-0FD6-0221-C3C1FF1EA3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B9832B-AB13-8CC0-6597-7F43578034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1AC227-0760-2927-F0F1-237D5B6D83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802DA4-37CB-C305-45AA-AADFC6C840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2A3E2E-3937-441C-A5C5-6C184AD1D4DF}"/>
              </a:ext>
            </a:extLst>
          </p:cNvPr>
          <p:cNvSpPr>
            <a:spLocks noGrp="1"/>
          </p:cNvSpPr>
          <p:nvPr>
            <p:ph type="dt" sz="half" idx="10"/>
          </p:nvPr>
        </p:nvSpPr>
        <p:spPr/>
        <p:txBody>
          <a:bodyPr/>
          <a:lstStyle/>
          <a:p>
            <a:fld id="{2E2BC72F-C7AC-487D-A143-84D5C068DB48}" type="datetimeFigureOut">
              <a:rPr lang="en-US" smtClean="0"/>
              <a:t>9/9/2023</a:t>
            </a:fld>
            <a:endParaRPr lang="en-US"/>
          </a:p>
        </p:txBody>
      </p:sp>
      <p:sp>
        <p:nvSpPr>
          <p:cNvPr id="8" name="Footer Placeholder 7">
            <a:extLst>
              <a:ext uri="{FF2B5EF4-FFF2-40B4-BE49-F238E27FC236}">
                <a16:creationId xmlns:a16="http://schemas.microsoft.com/office/drawing/2014/main" id="{68836BA5-9E09-123E-BFEB-BAD51E607C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A15315-9E3C-3A4D-7745-2210DBD4CEA8}"/>
              </a:ext>
            </a:extLst>
          </p:cNvPr>
          <p:cNvSpPr>
            <a:spLocks noGrp="1"/>
          </p:cNvSpPr>
          <p:nvPr>
            <p:ph type="sldNum" sz="quarter" idx="12"/>
          </p:nvPr>
        </p:nvSpPr>
        <p:spPr/>
        <p:txBody>
          <a:bodyPr/>
          <a:lstStyle/>
          <a:p>
            <a:fld id="{61713545-D3AC-44B8-B77E-AD5C2C7715AF}" type="slidenum">
              <a:rPr lang="en-US" smtClean="0"/>
              <a:t>‹#›</a:t>
            </a:fld>
            <a:endParaRPr lang="en-US"/>
          </a:p>
        </p:txBody>
      </p:sp>
    </p:spTree>
    <p:extLst>
      <p:ext uri="{BB962C8B-B14F-4D97-AF65-F5344CB8AC3E}">
        <p14:creationId xmlns:p14="http://schemas.microsoft.com/office/powerpoint/2010/main" val="1657954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EC486-FC33-360C-47B0-AA02CBE8C1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C405AD-B2D0-8A8C-ADD0-63F8B5BCE036}"/>
              </a:ext>
            </a:extLst>
          </p:cNvPr>
          <p:cNvSpPr>
            <a:spLocks noGrp="1"/>
          </p:cNvSpPr>
          <p:nvPr>
            <p:ph type="dt" sz="half" idx="10"/>
          </p:nvPr>
        </p:nvSpPr>
        <p:spPr/>
        <p:txBody>
          <a:bodyPr/>
          <a:lstStyle/>
          <a:p>
            <a:fld id="{2E2BC72F-C7AC-487D-A143-84D5C068DB48}" type="datetimeFigureOut">
              <a:rPr lang="en-US" smtClean="0"/>
              <a:t>9/9/2023</a:t>
            </a:fld>
            <a:endParaRPr lang="en-US"/>
          </a:p>
        </p:txBody>
      </p:sp>
      <p:sp>
        <p:nvSpPr>
          <p:cNvPr id="4" name="Footer Placeholder 3">
            <a:extLst>
              <a:ext uri="{FF2B5EF4-FFF2-40B4-BE49-F238E27FC236}">
                <a16:creationId xmlns:a16="http://schemas.microsoft.com/office/drawing/2014/main" id="{CEBBA816-A96E-65A6-DB00-A4233E5F47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FCFE26-EC12-BC22-64B8-FCD23F6E73DE}"/>
              </a:ext>
            </a:extLst>
          </p:cNvPr>
          <p:cNvSpPr>
            <a:spLocks noGrp="1"/>
          </p:cNvSpPr>
          <p:nvPr>
            <p:ph type="sldNum" sz="quarter" idx="12"/>
          </p:nvPr>
        </p:nvSpPr>
        <p:spPr/>
        <p:txBody>
          <a:bodyPr/>
          <a:lstStyle/>
          <a:p>
            <a:fld id="{61713545-D3AC-44B8-B77E-AD5C2C7715AF}" type="slidenum">
              <a:rPr lang="en-US" smtClean="0"/>
              <a:t>‹#›</a:t>
            </a:fld>
            <a:endParaRPr lang="en-US"/>
          </a:p>
        </p:txBody>
      </p:sp>
    </p:spTree>
    <p:extLst>
      <p:ext uri="{BB962C8B-B14F-4D97-AF65-F5344CB8AC3E}">
        <p14:creationId xmlns:p14="http://schemas.microsoft.com/office/powerpoint/2010/main" val="2710773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60B0AB-7CB3-23B0-70B1-FFFDEB4D90DE}"/>
              </a:ext>
            </a:extLst>
          </p:cNvPr>
          <p:cNvSpPr>
            <a:spLocks noGrp="1"/>
          </p:cNvSpPr>
          <p:nvPr>
            <p:ph type="dt" sz="half" idx="10"/>
          </p:nvPr>
        </p:nvSpPr>
        <p:spPr/>
        <p:txBody>
          <a:bodyPr/>
          <a:lstStyle/>
          <a:p>
            <a:fld id="{2E2BC72F-C7AC-487D-A143-84D5C068DB48}" type="datetimeFigureOut">
              <a:rPr lang="en-US" smtClean="0"/>
              <a:t>9/9/2023</a:t>
            </a:fld>
            <a:endParaRPr lang="en-US"/>
          </a:p>
        </p:txBody>
      </p:sp>
      <p:sp>
        <p:nvSpPr>
          <p:cNvPr id="3" name="Footer Placeholder 2">
            <a:extLst>
              <a:ext uri="{FF2B5EF4-FFF2-40B4-BE49-F238E27FC236}">
                <a16:creationId xmlns:a16="http://schemas.microsoft.com/office/drawing/2014/main" id="{F8CCCED8-F75D-443A-8B2E-2ED063FB42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063FC2-1DE4-2D45-DA1D-A3DBFB594BD6}"/>
              </a:ext>
            </a:extLst>
          </p:cNvPr>
          <p:cNvSpPr>
            <a:spLocks noGrp="1"/>
          </p:cNvSpPr>
          <p:nvPr>
            <p:ph type="sldNum" sz="quarter" idx="12"/>
          </p:nvPr>
        </p:nvSpPr>
        <p:spPr/>
        <p:txBody>
          <a:bodyPr/>
          <a:lstStyle/>
          <a:p>
            <a:fld id="{61713545-D3AC-44B8-B77E-AD5C2C7715AF}" type="slidenum">
              <a:rPr lang="en-US" smtClean="0"/>
              <a:t>‹#›</a:t>
            </a:fld>
            <a:endParaRPr lang="en-US"/>
          </a:p>
        </p:txBody>
      </p:sp>
    </p:spTree>
    <p:extLst>
      <p:ext uri="{BB962C8B-B14F-4D97-AF65-F5344CB8AC3E}">
        <p14:creationId xmlns:p14="http://schemas.microsoft.com/office/powerpoint/2010/main" val="3167083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44B5F-028C-D5BF-02F4-E4680626E0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543C87-3906-9EFC-813C-9E00E7724F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B5DD89-6A68-BAFA-3E22-4B94699C38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5D5B1F-2FA3-95B0-6244-D1ECDBD1CB5B}"/>
              </a:ext>
            </a:extLst>
          </p:cNvPr>
          <p:cNvSpPr>
            <a:spLocks noGrp="1"/>
          </p:cNvSpPr>
          <p:nvPr>
            <p:ph type="dt" sz="half" idx="10"/>
          </p:nvPr>
        </p:nvSpPr>
        <p:spPr/>
        <p:txBody>
          <a:bodyPr/>
          <a:lstStyle/>
          <a:p>
            <a:fld id="{2E2BC72F-C7AC-487D-A143-84D5C068DB48}" type="datetimeFigureOut">
              <a:rPr lang="en-US" smtClean="0"/>
              <a:t>9/9/2023</a:t>
            </a:fld>
            <a:endParaRPr lang="en-US"/>
          </a:p>
        </p:txBody>
      </p:sp>
      <p:sp>
        <p:nvSpPr>
          <p:cNvPr id="6" name="Footer Placeholder 5">
            <a:extLst>
              <a:ext uri="{FF2B5EF4-FFF2-40B4-BE49-F238E27FC236}">
                <a16:creationId xmlns:a16="http://schemas.microsoft.com/office/drawing/2014/main" id="{D1DB4501-8551-2ADC-EC44-A643719B14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21DE39-49F6-EA1A-1857-2A5BDE42A27E}"/>
              </a:ext>
            </a:extLst>
          </p:cNvPr>
          <p:cNvSpPr>
            <a:spLocks noGrp="1"/>
          </p:cNvSpPr>
          <p:nvPr>
            <p:ph type="sldNum" sz="quarter" idx="12"/>
          </p:nvPr>
        </p:nvSpPr>
        <p:spPr/>
        <p:txBody>
          <a:bodyPr/>
          <a:lstStyle/>
          <a:p>
            <a:fld id="{61713545-D3AC-44B8-B77E-AD5C2C7715AF}" type="slidenum">
              <a:rPr lang="en-US" smtClean="0"/>
              <a:t>‹#›</a:t>
            </a:fld>
            <a:endParaRPr lang="en-US"/>
          </a:p>
        </p:txBody>
      </p:sp>
    </p:spTree>
    <p:extLst>
      <p:ext uri="{BB962C8B-B14F-4D97-AF65-F5344CB8AC3E}">
        <p14:creationId xmlns:p14="http://schemas.microsoft.com/office/powerpoint/2010/main" val="2707055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179C3-5F4B-1861-FD27-16B5FD0EF6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3A4C1C-3132-FA6B-3804-7BADE9D4D1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FFF7A3-7D4F-2581-DF79-73C917685D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963043-9473-A361-D92F-2C438AEE4586}"/>
              </a:ext>
            </a:extLst>
          </p:cNvPr>
          <p:cNvSpPr>
            <a:spLocks noGrp="1"/>
          </p:cNvSpPr>
          <p:nvPr>
            <p:ph type="dt" sz="half" idx="10"/>
          </p:nvPr>
        </p:nvSpPr>
        <p:spPr/>
        <p:txBody>
          <a:bodyPr/>
          <a:lstStyle/>
          <a:p>
            <a:fld id="{2E2BC72F-C7AC-487D-A143-84D5C068DB48}" type="datetimeFigureOut">
              <a:rPr lang="en-US" smtClean="0"/>
              <a:t>9/9/2023</a:t>
            </a:fld>
            <a:endParaRPr lang="en-US"/>
          </a:p>
        </p:txBody>
      </p:sp>
      <p:sp>
        <p:nvSpPr>
          <p:cNvPr id="6" name="Footer Placeholder 5">
            <a:extLst>
              <a:ext uri="{FF2B5EF4-FFF2-40B4-BE49-F238E27FC236}">
                <a16:creationId xmlns:a16="http://schemas.microsoft.com/office/drawing/2014/main" id="{5B0B3582-4CFF-13E5-E10E-DDF5A7609B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E08595-E856-644A-4798-E8B426E34780}"/>
              </a:ext>
            </a:extLst>
          </p:cNvPr>
          <p:cNvSpPr>
            <a:spLocks noGrp="1"/>
          </p:cNvSpPr>
          <p:nvPr>
            <p:ph type="sldNum" sz="quarter" idx="12"/>
          </p:nvPr>
        </p:nvSpPr>
        <p:spPr/>
        <p:txBody>
          <a:bodyPr/>
          <a:lstStyle/>
          <a:p>
            <a:fld id="{61713545-D3AC-44B8-B77E-AD5C2C7715AF}" type="slidenum">
              <a:rPr lang="en-US" smtClean="0"/>
              <a:t>‹#›</a:t>
            </a:fld>
            <a:endParaRPr lang="en-US"/>
          </a:p>
        </p:txBody>
      </p:sp>
    </p:spTree>
    <p:extLst>
      <p:ext uri="{BB962C8B-B14F-4D97-AF65-F5344CB8AC3E}">
        <p14:creationId xmlns:p14="http://schemas.microsoft.com/office/powerpoint/2010/main" val="672281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D83E16-53EC-3B84-421C-0B427B649C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255B28-8072-B75E-937C-8DC8B4E5EF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F1686-6ED1-DE6C-E545-73A7EEE3FC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BC72F-C7AC-487D-A143-84D5C068DB48}" type="datetimeFigureOut">
              <a:rPr lang="en-US" smtClean="0"/>
              <a:t>9/9/2023</a:t>
            </a:fld>
            <a:endParaRPr lang="en-US"/>
          </a:p>
        </p:txBody>
      </p:sp>
      <p:sp>
        <p:nvSpPr>
          <p:cNvPr id="5" name="Footer Placeholder 4">
            <a:extLst>
              <a:ext uri="{FF2B5EF4-FFF2-40B4-BE49-F238E27FC236}">
                <a16:creationId xmlns:a16="http://schemas.microsoft.com/office/drawing/2014/main" id="{ABC8E8D1-5F50-0BB6-3312-D36A2BA531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9D9173-A1EC-B494-3ABB-3A908FECC1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713545-D3AC-44B8-B77E-AD5C2C7715AF}" type="slidenum">
              <a:rPr lang="en-US" smtClean="0"/>
              <a:t>‹#›</a:t>
            </a:fld>
            <a:endParaRPr lang="en-US"/>
          </a:p>
        </p:txBody>
      </p:sp>
    </p:spTree>
    <p:extLst>
      <p:ext uri="{BB962C8B-B14F-4D97-AF65-F5344CB8AC3E}">
        <p14:creationId xmlns:p14="http://schemas.microsoft.com/office/powerpoint/2010/main" val="2712616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26.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image" Target="../media/image17.jpeg"/><Relationship Id="rId9" Type="http://schemas.microsoft.com/office/2007/relationships/diagramDrawing" Target="../diagrams/drawing1.xml"/><Relationship Id="rId14"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s://www.surveymonkey.com/r/Z7V6T2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image" Target="../media/image79.jpg"/><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jpg"/></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6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6.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7.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p:bgPr>
    </p:bg>
    <p:spTree>
      <p:nvGrpSpPr>
        <p:cNvPr id="1" name=""/>
        <p:cNvGrpSpPr/>
        <p:nvPr/>
      </p:nvGrpSpPr>
      <p:grpSpPr>
        <a:xfrm>
          <a:off x="0" y="0"/>
          <a:ext cx="0" cy="0"/>
          <a:chOff x="0" y="0"/>
          <a:chExt cx="0" cy="0"/>
        </a:xfrm>
      </p:grpSpPr>
      <p:sp useBgFill="1">
        <p:nvSpPr>
          <p:cNvPr id="26" name="Rectangle 18">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0">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A791BE2F-7DB3-1AB6-46C4-C1B1716C1968}"/>
              </a:ext>
            </a:extLst>
          </p:cNvPr>
          <p:cNvPicPr>
            <a:picLocks noChangeAspect="1"/>
          </p:cNvPicPr>
          <p:nvPr/>
        </p:nvPicPr>
        <p:blipFill>
          <a:blip r:embed="rId2" cstate="print"/>
          <a:stretch>
            <a:fillRect/>
          </a:stretch>
        </p:blipFill>
        <p:spPr>
          <a:xfrm>
            <a:off x="1469172" y="0"/>
            <a:ext cx="5143498" cy="6858000"/>
          </a:xfrm>
          <a:prstGeom prst="rect">
            <a:avLst/>
          </a:prstGeom>
        </p:spPr>
      </p:pic>
      <p:grpSp>
        <p:nvGrpSpPr>
          <p:cNvPr id="28" name="Group 22">
            <a:extLst>
              <a:ext uri="{FF2B5EF4-FFF2-40B4-BE49-F238E27FC236}">
                <a16:creationId xmlns:a16="http://schemas.microsoft.com/office/drawing/2014/main" id="{D3706AFB-4AF0-430C-8FBE-C38C0F8396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24" name="Freeform 5">
              <a:extLst>
                <a:ext uri="{FF2B5EF4-FFF2-40B4-BE49-F238E27FC236}">
                  <a16:creationId xmlns:a16="http://schemas.microsoft.com/office/drawing/2014/main" id="{8AC53B5C-1F4B-4D51-ADA0-F74EBA6A51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5" name="Freeform 5">
              <a:extLst>
                <a:ext uri="{FF2B5EF4-FFF2-40B4-BE49-F238E27FC236}">
                  <a16:creationId xmlns:a16="http://schemas.microsoft.com/office/drawing/2014/main" id="{E3BBF50A-9667-4DFA-9066-13B535B573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 name="Rectangle 2">
            <a:extLst>
              <a:ext uri="{FF2B5EF4-FFF2-40B4-BE49-F238E27FC236}">
                <a16:creationId xmlns:a16="http://schemas.microsoft.com/office/drawing/2014/main" id="{F9E40EEB-B2F1-8D42-8A9C-CD5DAA8FA190}"/>
              </a:ext>
            </a:extLst>
          </p:cNvPr>
          <p:cNvSpPr/>
          <p:nvPr/>
        </p:nvSpPr>
        <p:spPr>
          <a:xfrm>
            <a:off x="6865795" y="2917556"/>
            <a:ext cx="497027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ro-RO" sz="5400" b="1" cap="none" spc="0">
                <a:ln/>
                <a:solidFill>
                  <a:schemeClr val="accent4"/>
                </a:solidFill>
                <a:effectLst/>
              </a:rPr>
              <a:t>Bine ați ”venit” !</a:t>
            </a:r>
            <a:endParaRPr lang="en-US" sz="5400" b="1" cap="none" spc="0" dirty="0">
              <a:ln/>
              <a:solidFill>
                <a:schemeClr val="accent4"/>
              </a:solidFill>
              <a:effectLst/>
            </a:endParaRPr>
          </a:p>
        </p:txBody>
      </p:sp>
    </p:spTree>
    <p:extLst>
      <p:ext uri="{BB962C8B-B14F-4D97-AF65-F5344CB8AC3E}">
        <p14:creationId xmlns:p14="http://schemas.microsoft.com/office/powerpoint/2010/main" val="2668295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1" descr="mov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560" y="-171625"/>
            <a:ext cx="12675766" cy="687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8" descr="spiral-notebook-open-lying-desk-34266341"/>
          <p:cNvPicPr>
            <a:picLocks noChangeAspect="1" noChangeArrowheads="1"/>
          </p:cNvPicPr>
          <p:nvPr/>
        </p:nvPicPr>
        <p:blipFill>
          <a:blip r:embed="rId3" cstate="print">
            <a:extLst>
              <a:ext uri="{28A0092B-C50C-407E-A947-70E740481C1C}">
                <a14:useLocalDpi xmlns:a14="http://schemas.microsoft.com/office/drawing/2010/main" val="0"/>
              </a:ext>
            </a:extLst>
          </a:blip>
          <a:srcRect l="14168" t="9319" r="11717" b="16139"/>
          <a:stretch>
            <a:fillRect/>
          </a:stretch>
        </p:blipFill>
        <p:spPr bwMode="auto">
          <a:xfrm>
            <a:off x="2992423" y="1690684"/>
            <a:ext cx="6019800"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Rectangle 9"/>
          <p:cNvSpPr>
            <a:spLocks noChangeArrowheads="1"/>
          </p:cNvSpPr>
          <p:nvPr/>
        </p:nvSpPr>
        <p:spPr bwMode="auto">
          <a:xfrm>
            <a:off x="3362588" y="2422401"/>
            <a:ext cx="51054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400" b="1" dirty="0" err="1">
                <a:latin typeface="Arial" charset="0"/>
              </a:rPr>
              <a:t>Poveste</a:t>
            </a:r>
            <a:r>
              <a:rPr lang="en-US" altLang="en-US" sz="1400" b="1" dirty="0">
                <a:latin typeface="Arial" charset="0"/>
              </a:rPr>
              <a:t> cu </a:t>
            </a:r>
            <a:r>
              <a:rPr lang="en-US" altLang="en-US" sz="1400" b="1" dirty="0" err="1">
                <a:latin typeface="Arial" charset="0"/>
              </a:rPr>
              <a:t>omisiuni</a:t>
            </a:r>
            <a:endParaRPr lang="en-US" altLang="en-US" sz="1400" b="1" dirty="0">
              <a:latin typeface="Arial" charset="0"/>
            </a:endParaRPr>
          </a:p>
          <a:p>
            <a:pPr algn="ctr">
              <a:spcBef>
                <a:spcPct val="0"/>
              </a:spcBef>
              <a:buFontTx/>
              <a:buNone/>
            </a:pPr>
            <a:endParaRPr lang="en-US" altLang="en-US" sz="1400" dirty="0">
              <a:latin typeface="Arial" charset="0"/>
            </a:endParaRPr>
          </a:p>
          <a:p>
            <a:pPr algn="just">
              <a:spcBef>
                <a:spcPct val="0"/>
              </a:spcBef>
              <a:buFontTx/>
              <a:buNone/>
            </a:pPr>
            <a:r>
              <a:rPr lang="en-US" altLang="en-US" sz="1400" b="1" dirty="0">
                <a:latin typeface="Arial" charset="0"/>
              </a:rPr>
              <a:t>Au </a:t>
            </a:r>
            <a:r>
              <a:rPr lang="en-US" altLang="en-US" sz="1400" b="1" dirty="0" err="1">
                <a:latin typeface="Arial" charset="0"/>
              </a:rPr>
              <a:t>fost</a:t>
            </a:r>
            <a:r>
              <a:rPr lang="en-US" altLang="en-US" sz="1400" b="1" dirty="0">
                <a:latin typeface="Arial" charset="0"/>
              </a:rPr>
              <a:t> </a:t>
            </a:r>
            <a:r>
              <a:rPr lang="en-US" altLang="en-US" sz="1400" b="1" dirty="0" err="1">
                <a:latin typeface="Arial" charset="0"/>
              </a:rPr>
              <a:t>odat</a:t>
            </a:r>
            <a:r>
              <a:rPr lang="ro-RO" altLang="en-US" sz="1400" b="1" dirty="0">
                <a:latin typeface="Arial" charset="0"/>
              </a:rPr>
              <a:t>ă trei </a:t>
            </a:r>
            <a:r>
              <a:rPr lang="en-US" altLang="en-US" sz="1400" b="1" u="sng" dirty="0" err="1">
                <a:solidFill>
                  <a:srgbClr val="FF3300"/>
                </a:solidFill>
                <a:latin typeface="Arial" charset="0"/>
              </a:rPr>
              <a:t>coordonatori</a:t>
            </a:r>
            <a:r>
              <a:rPr lang="en-US" altLang="en-US" sz="1400" b="1" u="sng" dirty="0">
                <a:solidFill>
                  <a:srgbClr val="FF3300"/>
                </a:solidFill>
                <a:latin typeface="Arial" charset="0"/>
              </a:rPr>
              <a:t> de </a:t>
            </a:r>
            <a:r>
              <a:rPr lang="en-US" altLang="en-US" sz="1400" b="1" u="sng" dirty="0" err="1">
                <a:solidFill>
                  <a:srgbClr val="FF3300"/>
                </a:solidFill>
                <a:latin typeface="Arial" charset="0"/>
              </a:rPr>
              <a:t>proiecte</a:t>
            </a:r>
            <a:r>
              <a:rPr lang="en-US" altLang="en-US" sz="1400" b="1" u="sng" dirty="0">
                <a:solidFill>
                  <a:srgbClr val="FF3300"/>
                </a:solidFill>
                <a:latin typeface="Arial" charset="0"/>
              </a:rPr>
              <a:t> </a:t>
            </a:r>
            <a:r>
              <a:rPr lang="ro-RO" altLang="en-US" sz="1400" b="1" u="sng" dirty="0">
                <a:solidFill>
                  <a:srgbClr val="FF3300"/>
                </a:solidFill>
                <a:latin typeface="Arial" charset="0"/>
              </a:rPr>
              <a:t>SEE VET</a:t>
            </a:r>
            <a:endParaRPr lang="en-US" altLang="en-US" sz="1400" b="1" dirty="0">
              <a:latin typeface="Arial" charset="0"/>
            </a:endParaRPr>
          </a:p>
          <a:p>
            <a:pPr algn="just">
              <a:spcBef>
                <a:spcPct val="0"/>
              </a:spcBef>
              <a:buFontTx/>
              <a:buNone/>
            </a:pPr>
            <a:endParaRPr lang="en-US" altLang="en-US" sz="1400" b="1" dirty="0">
              <a:latin typeface="Arial" charset="0"/>
            </a:endParaRPr>
          </a:p>
          <a:p>
            <a:pPr algn="just">
              <a:spcBef>
                <a:spcPct val="0"/>
              </a:spcBef>
              <a:buFontTx/>
              <a:buNone/>
            </a:pPr>
            <a:r>
              <a:rPr lang="ro-RO" altLang="en-US" sz="1400" b="1" dirty="0">
                <a:latin typeface="Arial" charset="0"/>
              </a:rPr>
              <a:t>Unul dintre cei trei </a:t>
            </a:r>
            <a:r>
              <a:rPr lang="en-US" altLang="en-US" sz="1400" b="1" u="sng" dirty="0" err="1">
                <a:solidFill>
                  <a:srgbClr val="FF3300"/>
                </a:solidFill>
                <a:latin typeface="Arial" charset="0"/>
              </a:rPr>
              <a:t>coordonatori</a:t>
            </a:r>
            <a:r>
              <a:rPr lang="en-US" altLang="en-US" sz="1400" b="1" u="sng" dirty="0">
                <a:solidFill>
                  <a:srgbClr val="FF3300"/>
                </a:solidFill>
                <a:latin typeface="Arial" charset="0"/>
              </a:rPr>
              <a:t> de </a:t>
            </a:r>
            <a:r>
              <a:rPr lang="en-US" altLang="en-US" sz="1400" b="1" u="sng" dirty="0" err="1">
                <a:solidFill>
                  <a:srgbClr val="FF3300"/>
                </a:solidFill>
                <a:latin typeface="Arial" charset="0"/>
              </a:rPr>
              <a:t>proiecte</a:t>
            </a:r>
            <a:r>
              <a:rPr lang="en-US" altLang="en-US" sz="1400" b="1" u="sng" dirty="0">
                <a:solidFill>
                  <a:srgbClr val="FF3300"/>
                </a:solidFill>
                <a:latin typeface="Arial" charset="0"/>
              </a:rPr>
              <a:t> </a:t>
            </a:r>
            <a:r>
              <a:rPr lang="ro-RO" altLang="en-US" sz="1400" b="1" u="sng" dirty="0">
                <a:solidFill>
                  <a:srgbClr val="FF3300"/>
                </a:solidFill>
                <a:latin typeface="Arial" charset="0"/>
              </a:rPr>
              <a:t>SEE VET </a:t>
            </a:r>
            <a:r>
              <a:rPr lang="ro-RO" altLang="en-US" sz="1400" b="1" dirty="0">
                <a:latin typeface="Arial" charset="0"/>
              </a:rPr>
              <a:t>era destul de bătrân, dar a "pus pe masă” o mulțime de </a:t>
            </a:r>
            <a:r>
              <a:rPr lang="ro-RO" altLang="en-US" sz="1400" b="1" u="sng" dirty="0">
                <a:solidFill>
                  <a:srgbClr val="FF3300"/>
                </a:solidFill>
                <a:latin typeface="Arial" charset="0"/>
              </a:rPr>
              <a:t>experiență</a:t>
            </a:r>
            <a:r>
              <a:rPr lang="ro-RO" altLang="en-US" sz="1400" b="1" u="sng" dirty="0">
                <a:latin typeface="Arial" charset="0"/>
              </a:rPr>
              <a:t>.</a:t>
            </a:r>
            <a:endParaRPr lang="en-US" altLang="en-US" sz="1400" u="sng" dirty="0">
              <a:latin typeface="Arial" charset="0"/>
            </a:endParaRPr>
          </a:p>
          <a:p>
            <a:pPr algn="just">
              <a:spcBef>
                <a:spcPct val="0"/>
              </a:spcBef>
              <a:buFontTx/>
              <a:buNone/>
            </a:pPr>
            <a:endParaRPr lang="en-US" altLang="en-US" sz="1400" b="1" u="sng" dirty="0">
              <a:latin typeface="Arial" charset="0"/>
            </a:endParaRPr>
          </a:p>
          <a:p>
            <a:pPr algn="just">
              <a:spcBef>
                <a:spcPct val="0"/>
              </a:spcBef>
              <a:buFontTx/>
              <a:buNone/>
            </a:pPr>
            <a:r>
              <a:rPr lang="ro-RO" altLang="en-US" sz="1400" b="1" dirty="0">
                <a:latin typeface="Arial" charset="0"/>
              </a:rPr>
              <a:t>Unul dintre cei trei </a:t>
            </a:r>
            <a:r>
              <a:rPr lang="en-US" altLang="en-US" sz="1400" b="1" u="sng" dirty="0" err="1">
                <a:solidFill>
                  <a:srgbClr val="FF3300"/>
                </a:solidFill>
                <a:latin typeface="Arial" charset="0"/>
              </a:rPr>
              <a:t>coordonatori</a:t>
            </a:r>
            <a:r>
              <a:rPr lang="en-US" altLang="en-US" sz="1400" b="1" u="sng" dirty="0">
                <a:solidFill>
                  <a:srgbClr val="FF3300"/>
                </a:solidFill>
                <a:latin typeface="Arial" charset="0"/>
              </a:rPr>
              <a:t> de </a:t>
            </a:r>
            <a:r>
              <a:rPr lang="en-US" altLang="en-US" sz="1400" b="1" u="sng" dirty="0" err="1">
                <a:solidFill>
                  <a:srgbClr val="FF3300"/>
                </a:solidFill>
                <a:latin typeface="Arial" charset="0"/>
              </a:rPr>
              <a:t>proiecte</a:t>
            </a:r>
            <a:r>
              <a:rPr lang="en-US" altLang="en-US" sz="1400" b="1" u="sng" dirty="0">
                <a:solidFill>
                  <a:srgbClr val="FF3300"/>
                </a:solidFill>
                <a:latin typeface="Arial" charset="0"/>
              </a:rPr>
              <a:t> </a:t>
            </a:r>
            <a:r>
              <a:rPr lang="ro-RO" altLang="en-US" sz="1400" b="1" u="sng" dirty="0">
                <a:solidFill>
                  <a:srgbClr val="FF3300"/>
                </a:solidFill>
                <a:latin typeface="Arial" charset="0"/>
              </a:rPr>
              <a:t>SEE VET</a:t>
            </a:r>
            <a:r>
              <a:rPr lang="ro-RO" altLang="en-US" sz="2400" dirty="0">
                <a:latin typeface="Arial" charset="0"/>
              </a:rPr>
              <a:t> </a:t>
            </a:r>
            <a:r>
              <a:rPr lang="ro-RO" altLang="en-US" sz="1400" b="1" dirty="0">
                <a:latin typeface="Arial" charset="0"/>
              </a:rPr>
              <a:t>era destul de tânăr, dar nu dovedea </a:t>
            </a:r>
            <a:r>
              <a:rPr lang="ro-RO" altLang="en-US" sz="1400" b="1" u="sng" dirty="0">
                <a:solidFill>
                  <a:srgbClr val="FF3300"/>
                </a:solidFill>
                <a:latin typeface="Arial" charset="0"/>
              </a:rPr>
              <a:t>entuziasm și dorință de învățare.</a:t>
            </a:r>
            <a:endParaRPr lang="en-US" altLang="en-US" sz="1400" u="sng" dirty="0">
              <a:solidFill>
                <a:srgbClr val="FF3300"/>
              </a:solidFill>
              <a:latin typeface="Arial" charset="0"/>
            </a:endParaRPr>
          </a:p>
          <a:p>
            <a:pPr algn="just">
              <a:spcBef>
                <a:spcPct val="0"/>
              </a:spcBef>
              <a:buFontTx/>
              <a:buNone/>
            </a:pPr>
            <a:endParaRPr lang="en-US" altLang="en-US" sz="1400" b="1" u="sng" dirty="0">
              <a:solidFill>
                <a:srgbClr val="FF3300"/>
              </a:solidFill>
              <a:latin typeface="Arial" charset="0"/>
            </a:endParaRPr>
          </a:p>
          <a:p>
            <a:pPr algn="just">
              <a:spcBef>
                <a:spcPct val="0"/>
              </a:spcBef>
              <a:buFontTx/>
              <a:buNone/>
            </a:pPr>
            <a:r>
              <a:rPr lang="ro-RO" altLang="en-US" sz="1400" b="1" dirty="0">
                <a:latin typeface="Arial" charset="0"/>
              </a:rPr>
              <a:t>Al treilea și cel din urmă </a:t>
            </a:r>
            <a:r>
              <a:rPr lang="en-US" altLang="en-US" sz="1400" b="1" u="sng" dirty="0" err="1">
                <a:solidFill>
                  <a:srgbClr val="FF3300"/>
                </a:solidFill>
                <a:latin typeface="Arial" charset="0"/>
              </a:rPr>
              <a:t>coordonatori</a:t>
            </a:r>
            <a:r>
              <a:rPr lang="en-US" altLang="en-US" sz="1400" b="1" u="sng" dirty="0">
                <a:solidFill>
                  <a:srgbClr val="FF3300"/>
                </a:solidFill>
                <a:latin typeface="Arial" charset="0"/>
              </a:rPr>
              <a:t> de </a:t>
            </a:r>
            <a:r>
              <a:rPr lang="en-US" altLang="en-US" sz="1400" b="1" u="sng" dirty="0" err="1">
                <a:solidFill>
                  <a:srgbClr val="FF3300"/>
                </a:solidFill>
                <a:latin typeface="Arial" charset="0"/>
              </a:rPr>
              <a:t>proiecte</a:t>
            </a:r>
            <a:r>
              <a:rPr lang="en-US" altLang="en-US" sz="1400" b="1" u="sng" dirty="0">
                <a:solidFill>
                  <a:srgbClr val="FF3300"/>
                </a:solidFill>
                <a:latin typeface="Arial" charset="0"/>
              </a:rPr>
              <a:t> </a:t>
            </a:r>
            <a:r>
              <a:rPr lang="ro-RO" altLang="en-US" sz="1400" b="1" u="sng" dirty="0">
                <a:solidFill>
                  <a:srgbClr val="FF3300"/>
                </a:solidFill>
                <a:latin typeface="Arial" charset="0"/>
              </a:rPr>
              <a:t>SEE VET</a:t>
            </a:r>
            <a:r>
              <a:rPr lang="ro-RO" altLang="en-US" sz="2400" dirty="0">
                <a:latin typeface="Arial" charset="0"/>
              </a:rPr>
              <a:t> </a:t>
            </a:r>
            <a:r>
              <a:rPr lang="ro-RO" altLang="en-US" sz="1400" b="1" dirty="0">
                <a:latin typeface="Arial" charset="0"/>
              </a:rPr>
              <a:t>era </a:t>
            </a:r>
            <a:r>
              <a:rPr lang="ro-RO" altLang="en-US" sz="1400" b="1" u="sng" dirty="0">
                <a:solidFill>
                  <a:srgbClr val="FF3300"/>
                </a:solidFill>
                <a:latin typeface="Arial" charset="0"/>
              </a:rPr>
              <a:t>norvegian</a:t>
            </a:r>
            <a:r>
              <a:rPr lang="en-US" altLang="en-US" sz="1400" b="1" dirty="0">
                <a:latin typeface="Arial" charset="0"/>
              </a:rPr>
              <a:t> </a:t>
            </a:r>
            <a:r>
              <a:rPr lang="ro-RO" altLang="en-US" sz="1400" b="1" dirty="0">
                <a:latin typeface="Arial" charset="0"/>
              </a:rPr>
              <a:t>și a conferit un caracter de </a:t>
            </a:r>
            <a:r>
              <a:rPr lang="en-US" altLang="en-US" sz="1400" b="1" u="sng" dirty="0" err="1">
                <a:solidFill>
                  <a:srgbClr val="FF3300"/>
                </a:solidFill>
                <a:latin typeface="Arial" charset="0"/>
              </a:rPr>
              <a:t>transna</a:t>
            </a:r>
            <a:r>
              <a:rPr lang="ro-RO" altLang="en-US" sz="1400" b="1" u="sng" dirty="0">
                <a:solidFill>
                  <a:srgbClr val="FF3300"/>
                </a:solidFill>
                <a:latin typeface="Arial" charset="0"/>
              </a:rPr>
              <a:t>ț</a:t>
            </a:r>
            <a:r>
              <a:rPr lang="en-US" altLang="en-US" sz="1400" b="1" u="sng" dirty="0" err="1">
                <a:solidFill>
                  <a:srgbClr val="FF3300"/>
                </a:solidFill>
                <a:latin typeface="Arial" charset="0"/>
              </a:rPr>
              <a:t>ionalitate</a:t>
            </a:r>
            <a:r>
              <a:rPr lang="en-US" altLang="en-US" sz="1400" b="1" dirty="0">
                <a:latin typeface="Arial" charset="0"/>
              </a:rPr>
              <a:t> </a:t>
            </a:r>
            <a:r>
              <a:rPr lang="ro-RO" altLang="en-US" sz="1400" b="1" dirty="0">
                <a:latin typeface="Arial" charset="0"/>
              </a:rPr>
              <a:t>acestui mic grup.</a:t>
            </a:r>
          </a:p>
        </p:txBody>
      </p:sp>
      <p:pic>
        <p:nvPicPr>
          <p:cNvPr id="2" name="Picture 1" descr="Lucru_RO_Header">
            <a:extLst>
              <a:ext uri="{FF2B5EF4-FFF2-40B4-BE49-F238E27FC236}">
                <a16:creationId xmlns:a16="http://schemas.microsoft.com/office/drawing/2014/main" id="{88D3BCE4-84F6-9E4A-3EA0-E4BB4D9544F9}"/>
              </a:ext>
            </a:extLst>
          </p:cNvPr>
          <p:cNvPicPr/>
          <p:nvPr/>
        </p:nvPicPr>
        <p:blipFill>
          <a:blip r:embed="rId4" cstate="print"/>
          <a:srcRect/>
          <a:stretch>
            <a:fillRect/>
          </a:stretch>
        </p:blipFill>
        <p:spPr bwMode="auto">
          <a:xfrm>
            <a:off x="2875504" y="-70404"/>
            <a:ext cx="6004112" cy="894320"/>
          </a:xfrm>
          <a:prstGeom prst="rect">
            <a:avLst/>
          </a:prstGeom>
          <a:noFill/>
          <a:ln w="9525">
            <a:noFill/>
            <a:miter lim="800000"/>
            <a:headEnd/>
            <a:tailEnd/>
          </a:ln>
        </p:spPr>
      </p:pic>
      <p:sp>
        <p:nvSpPr>
          <p:cNvPr id="34822" name="Cloud Callout 10"/>
          <p:cNvSpPr>
            <a:spLocks noChangeArrowheads="1"/>
          </p:cNvSpPr>
          <p:nvPr/>
        </p:nvSpPr>
        <p:spPr bwMode="auto">
          <a:xfrm>
            <a:off x="8077200" y="685800"/>
            <a:ext cx="2209800" cy="762000"/>
          </a:xfrm>
          <a:prstGeom prst="cloudCallout">
            <a:avLst>
              <a:gd name="adj1" fmla="val -101653"/>
              <a:gd name="adj2" fmla="val 31042"/>
            </a:avLst>
          </a:prstGeom>
          <a:solidFill>
            <a:schemeClr val="bg1"/>
          </a:solidFill>
          <a:ln w="25400" algn="ctr">
            <a:solidFill>
              <a:srgbClr val="89A4A7"/>
            </a:solidFill>
            <a:round/>
            <a:headEnd/>
            <a:tailEnd/>
          </a:ln>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ro-RO" altLang="en-US" sz="1400" b="1">
                <a:solidFill>
                  <a:srgbClr val="FF0000"/>
                </a:solidFill>
                <a:latin typeface="Arial" charset="0"/>
              </a:rPr>
              <a:t>Evitarea omisiunilor</a:t>
            </a:r>
          </a:p>
        </p:txBody>
      </p:sp>
    </p:spTree>
    <p:extLst>
      <p:ext uri="{BB962C8B-B14F-4D97-AF65-F5344CB8AC3E}">
        <p14:creationId xmlns:p14="http://schemas.microsoft.com/office/powerpoint/2010/main" val="2536393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F900DC31-E012-33B3-15C6-AA9D4334F730}"/>
              </a:ext>
            </a:extLst>
          </p:cNvPr>
          <p:cNvSpPr>
            <a:spLocks noGrp="1"/>
          </p:cNvSpPr>
          <p:nvPr>
            <p:ph type="title"/>
          </p:nvPr>
        </p:nvSpPr>
        <p:spPr/>
        <p:txBody>
          <a:bodyPr/>
          <a:lstStyle/>
          <a:p>
            <a:endParaRPr lang="ro-RO" altLang="en-US"/>
          </a:p>
        </p:txBody>
      </p:sp>
      <p:sp>
        <p:nvSpPr>
          <p:cNvPr id="2051" name="Content Placeholder 2">
            <a:extLst>
              <a:ext uri="{FF2B5EF4-FFF2-40B4-BE49-F238E27FC236}">
                <a16:creationId xmlns:a16="http://schemas.microsoft.com/office/drawing/2014/main" id="{B77750A1-5F57-4B30-FA08-5E05628E02A2}"/>
              </a:ext>
            </a:extLst>
          </p:cNvPr>
          <p:cNvSpPr>
            <a:spLocks noGrp="1"/>
          </p:cNvSpPr>
          <p:nvPr>
            <p:ph idx="1"/>
          </p:nvPr>
        </p:nvSpPr>
        <p:spPr/>
        <p:txBody>
          <a:bodyPr/>
          <a:lstStyle/>
          <a:p>
            <a:endParaRPr lang="ro-RO" altLang="en-US"/>
          </a:p>
        </p:txBody>
      </p:sp>
      <p:pic>
        <p:nvPicPr>
          <p:cNvPr id="2052" name="Picture 2" descr="Cover photo">
            <a:extLst>
              <a:ext uri="{FF2B5EF4-FFF2-40B4-BE49-F238E27FC236}">
                <a16:creationId xmlns:a16="http://schemas.microsoft.com/office/drawing/2014/main" id="{B8506968-99E2-9DCB-F50F-4F1827F502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4655"/>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Picture 2">
            <a:extLst>
              <a:ext uri="{FF2B5EF4-FFF2-40B4-BE49-F238E27FC236}">
                <a16:creationId xmlns:a16="http://schemas.microsoft.com/office/drawing/2014/main" id="{C35742CB-485F-9E6E-84B9-90F21C0DFC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264" y="4495800"/>
            <a:ext cx="89995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44CA83F9-5D43-CF56-28B1-7CEAAF3CEE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3581400"/>
            <a:ext cx="861853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2AF8CCA8-4E85-60C8-E5FD-6851D9C9DA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514600"/>
            <a:ext cx="8153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TextBox 11">
            <a:extLst>
              <a:ext uri="{FF2B5EF4-FFF2-40B4-BE49-F238E27FC236}">
                <a16:creationId xmlns:a16="http://schemas.microsoft.com/office/drawing/2014/main" id="{E4BC3E57-B574-7909-359F-04A7129B8CE9}"/>
              </a:ext>
            </a:extLst>
          </p:cNvPr>
          <p:cNvSpPr txBox="1">
            <a:spLocks noChangeArrowheads="1"/>
          </p:cNvSpPr>
          <p:nvPr/>
        </p:nvSpPr>
        <p:spPr bwMode="auto">
          <a:xfrm>
            <a:off x="5257800" y="-3048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o-RO" altLang="en-US"/>
          </a:p>
        </p:txBody>
      </p:sp>
      <p:sp>
        <p:nvSpPr>
          <p:cNvPr id="13" name="TextBox 12">
            <a:extLst>
              <a:ext uri="{FF2B5EF4-FFF2-40B4-BE49-F238E27FC236}">
                <a16:creationId xmlns:a16="http://schemas.microsoft.com/office/drawing/2014/main" id="{7FA7CCA8-99F9-A7E3-4650-609E71D33372}"/>
              </a:ext>
            </a:extLst>
          </p:cNvPr>
          <p:cNvSpPr txBox="1">
            <a:spLocks noChangeArrowheads="1"/>
          </p:cNvSpPr>
          <p:nvPr/>
        </p:nvSpPr>
        <p:spPr bwMode="auto">
          <a:xfrm>
            <a:off x="3962400" y="4800600"/>
            <a:ext cx="4211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t>Sa ne adunam  -Asta este un Inceput</a:t>
            </a:r>
            <a:endParaRPr lang="ro-RO" altLang="en-US" b="1"/>
          </a:p>
        </p:txBody>
      </p:sp>
      <p:sp>
        <p:nvSpPr>
          <p:cNvPr id="14" name="TextBox 13">
            <a:extLst>
              <a:ext uri="{FF2B5EF4-FFF2-40B4-BE49-F238E27FC236}">
                <a16:creationId xmlns:a16="http://schemas.microsoft.com/office/drawing/2014/main" id="{FB378AE0-3D15-8C62-EAF1-84FD974F1BE4}"/>
              </a:ext>
            </a:extLst>
          </p:cNvPr>
          <p:cNvSpPr txBox="1">
            <a:spLocks noChangeArrowheads="1"/>
          </p:cNvSpPr>
          <p:nvPr/>
        </p:nvSpPr>
        <p:spPr bwMode="auto">
          <a:xfrm>
            <a:off x="3733801" y="3886200"/>
            <a:ext cx="5045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t>Sa ramanem impreuna-Asta este un Progres</a:t>
            </a:r>
            <a:endParaRPr lang="ro-RO" altLang="en-US" b="1"/>
          </a:p>
        </p:txBody>
      </p:sp>
      <p:sp>
        <p:nvSpPr>
          <p:cNvPr id="15" name="TextBox 14">
            <a:extLst>
              <a:ext uri="{FF2B5EF4-FFF2-40B4-BE49-F238E27FC236}">
                <a16:creationId xmlns:a16="http://schemas.microsoft.com/office/drawing/2014/main" id="{FC0B04D2-C75E-8CBC-4594-360C84419701}"/>
              </a:ext>
            </a:extLst>
          </p:cNvPr>
          <p:cNvSpPr txBox="1">
            <a:spLocks noChangeArrowheads="1"/>
          </p:cNvSpPr>
          <p:nvPr/>
        </p:nvSpPr>
        <p:spPr bwMode="auto">
          <a:xfrm>
            <a:off x="3810000" y="2819400"/>
            <a:ext cx="4711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t>Sa lucram impreuna-Asta este un Succes</a:t>
            </a:r>
            <a:endParaRPr lang="ro-RO" altLang="en-US"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wipe(down)">
                                      <p:cBhvr>
                                        <p:cTn id="7" dur="580">
                                          <p:stCondLst>
                                            <p:cond delay="0"/>
                                          </p:stCondLst>
                                        </p:cTn>
                                        <p:tgtEl>
                                          <p:spTgt spid="72706"/>
                                        </p:tgtEl>
                                      </p:cBhvr>
                                    </p:animEffect>
                                    <p:anim calcmode="lin" valueType="num">
                                      <p:cBhvr>
                                        <p:cTn id="8" dur="1822" tmFilter="0,0; 0.14,0.36; 0.43,0.73; 0.71,0.91; 1.0,1.0">
                                          <p:stCondLst>
                                            <p:cond delay="0"/>
                                          </p:stCondLst>
                                        </p:cTn>
                                        <p:tgtEl>
                                          <p:spTgt spid="7270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270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270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270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2706"/>
                                        </p:tgtEl>
                                        <p:attrNameLst>
                                          <p:attrName>ppt_y</p:attrName>
                                        </p:attrNameLst>
                                      </p:cBhvr>
                                      <p:tavLst>
                                        <p:tav tm="0" fmla="#ppt_y-sin(pi*$)/81">
                                          <p:val>
                                            <p:fltVal val="0"/>
                                          </p:val>
                                        </p:tav>
                                        <p:tav tm="100000">
                                          <p:val>
                                            <p:fltVal val="1"/>
                                          </p:val>
                                        </p:tav>
                                      </p:tavLst>
                                    </p:anim>
                                    <p:animScale>
                                      <p:cBhvr>
                                        <p:cTn id="13" dur="26">
                                          <p:stCondLst>
                                            <p:cond delay="650"/>
                                          </p:stCondLst>
                                        </p:cTn>
                                        <p:tgtEl>
                                          <p:spTgt spid="72706"/>
                                        </p:tgtEl>
                                      </p:cBhvr>
                                      <p:to x="100000" y="60000"/>
                                    </p:animScale>
                                    <p:animScale>
                                      <p:cBhvr>
                                        <p:cTn id="14" dur="166" decel="50000">
                                          <p:stCondLst>
                                            <p:cond delay="676"/>
                                          </p:stCondLst>
                                        </p:cTn>
                                        <p:tgtEl>
                                          <p:spTgt spid="72706"/>
                                        </p:tgtEl>
                                      </p:cBhvr>
                                      <p:to x="100000" y="100000"/>
                                    </p:animScale>
                                    <p:animScale>
                                      <p:cBhvr>
                                        <p:cTn id="15" dur="26">
                                          <p:stCondLst>
                                            <p:cond delay="1312"/>
                                          </p:stCondLst>
                                        </p:cTn>
                                        <p:tgtEl>
                                          <p:spTgt spid="72706"/>
                                        </p:tgtEl>
                                      </p:cBhvr>
                                      <p:to x="100000" y="80000"/>
                                    </p:animScale>
                                    <p:animScale>
                                      <p:cBhvr>
                                        <p:cTn id="16" dur="166" decel="50000">
                                          <p:stCondLst>
                                            <p:cond delay="1338"/>
                                          </p:stCondLst>
                                        </p:cTn>
                                        <p:tgtEl>
                                          <p:spTgt spid="72706"/>
                                        </p:tgtEl>
                                      </p:cBhvr>
                                      <p:to x="100000" y="100000"/>
                                    </p:animScale>
                                    <p:animScale>
                                      <p:cBhvr>
                                        <p:cTn id="17" dur="26">
                                          <p:stCondLst>
                                            <p:cond delay="1642"/>
                                          </p:stCondLst>
                                        </p:cTn>
                                        <p:tgtEl>
                                          <p:spTgt spid="72706"/>
                                        </p:tgtEl>
                                      </p:cBhvr>
                                      <p:to x="100000" y="90000"/>
                                    </p:animScale>
                                    <p:animScale>
                                      <p:cBhvr>
                                        <p:cTn id="18" dur="166" decel="50000">
                                          <p:stCondLst>
                                            <p:cond delay="1668"/>
                                          </p:stCondLst>
                                        </p:cTn>
                                        <p:tgtEl>
                                          <p:spTgt spid="72706"/>
                                        </p:tgtEl>
                                      </p:cBhvr>
                                      <p:to x="100000" y="100000"/>
                                    </p:animScale>
                                    <p:animScale>
                                      <p:cBhvr>
                                        <p:cTn id="19" dur="26">
                                          <p:stCondLst>
                                            <p:cond delay="1808"/>
                                          </p:stCondLst>
                                        </p:cTn>
                                        <p:tgtEl>
                                          <p:spTgt spid="72706"/>
                                        </p:tgtEl>
                                      </p:cBhvr>
                                      <p:to x="100000" y="95000"/>
                                    </p:animScale>
                                    <p:animScale>
                                      <p:cBhvr>
                                        <p:cTn id="20" dur="166" decel="50000">
                                          <p:stCondLst>
                                            <p:cond delay="1834"/>
                                          </p:stCondLst>
                                        </p:cTn>
                                        <p:tgtEl>
                                          <p:spTgt spid="72706"/>
                                        </p:tgtEl>
                                      </p:cBhvr>
                                      <p:to x="100000" y="100000"/>
                                    </p:animScale>
                                  </p:childTnLst>
                                </p:cTn>
                              </p:par>
                            </p:childTnLst>
                          </p:cTn>
                        </p:par>
                        <p:par>
                          <p:cTn id="21" fill="hold" nodeType="afterGroup">
                            <p:stCondLst>
                              <p:cond delay="2000"/>
                            </p:stCondLst>
                            <p:childTnLst>
                              <p:par>
                                <p:cTn id="22" presetID="1" presetClass="entr" presetSubtype="0" fill="hold" nodeType="after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6"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80">
                                          <p:stCondLst>
                                            <p:cond delay="0"/>
                                          </p:stCondLst>
                                        </p:cTn>
                                        <p:tgtEl>
                                          <p:spTgt spid="10"/>
                                        </p:tgtEl>
                                      </p:cBhvr>
                                    </p:animEffect>
                                    <p:anim calcmode="lin" valueType="num">
                                      <p:cBhvr>
                                        <p:cTn id="2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4" dur="26">
                                          <p:stCondLst>
                                            <p:cond delay="650"/>
                                          </p:stCondLst>
                                        </p:cTn>
                                        <p:tgtEl>
                                          <p:spTgt spid="10"/>
                                        </p:tgtEl>
                                      </p:cBhvr>
                                      <p:to x="100000" y="60000"/>
                                    </p:animScale>
                                    <p:animScale>
                                      <p:cBhvr>
                                        <p:cTn id="35" dur="166" decel="50000">
                                          <p:stCondLst>
                                            <p:cond delay="676"/>
                                          </p:stCondLst>
                                        </p:cTn>
                                        <p:tgtEl>
                                          <p:spTgt spid="10"/>
                                        </p:tgtEl>
                                      </p:cBhvr>
                                      <p:to x="100000" y="100000"/>
                                    </p:animScale>
                                    <p:animScale>
                                      <p:cBhvr>
                                        <p:cTn id="36" dur="26">
                                          <p:stCondLst>
                                            <p:cond delay="1312"/>
                                          </p:stCondLst>
                                        </p:cTn>
                                        <p:tgtEl>
                                          <p:spTgt spid="10"/>
                                        </p:tgtEl>
                                      </p:cBhvr>
                                      <p:to x="100000" y="80000"/>
                                    </p:animScale>
                                    <p:animScale>
                                      <p:cBhvr>
                                        <p:cTn id="37" dur="166" decel="50000">
                                          <p:stCondLst>
                                            <p:cond delay="1338"/>
                                          </p:stCondLst>
                                        </p:cTn>
                                        <p:tgtEl>
                                          <p:spTgt spid="10"/>
                                        </p:tgtEl>
                                      </p:cBhvr>
                                      <p:to x="100000" y="100000"/>
                                    </p:animScale>
                                    <p:animScale>
                                      <p:cBhvr>
                                        <p:cTn id="38" dur="26">
                                          <p:stCondLst>
                                            <p:cond delay="1642"/>
                                          </p:stCondLst>
                                        </p:cTn>
                                        <p:tgtEl>
                                          <p:spTgt spid="10"/>
                                        </p:tgtEl>
                                      </p:cBhvr>
                                      <p:to x="100000" y="90000"/>
                                    </p:animScale>
                                    <p:animScale>
                                      <p:cBhvr>
                                        <p:cTn id="39" dur="166" decel="50000">
                                          <p:stCondLst>
                                            <p:cond delay="1668"/>
                                          </p:stCondLst>
                                        </p:cTn>
                                        <p:tgtEl>
                                          <p:spTgt spid="10"/>
                                        </p:tgtEl>
                                      </p:cBhvr>
                                      <p:to x="100000" y="100000"/>
                                    </p:animScale>
                                    <p:animScale>
                                      <p:cBhvr>
                                        <p:cTn id="40" dur="26">
                                          <p:stCondLst>
                                            <p:cond delay="1808"/>
                                          </p:stCondLst>
                                        </p:cTn>
                                        <p:tgtEl>
                                          <p:spTgt spid="10"/>
                                        </p:tgtEl>
                                      </p:cBhvr>
                                      <p:to x="100000" y="95000"/>
                                    </p:animScale>
                                    <p:animScale>
                                      <p:cBhvr>
                                        <p:cTn id="41" dur="166" decel="50000">
                                          <p:stCondLst>
                                            <p:cond delay="1834"/>
                                          </p:stCondLst>
                                        </p:cTn>
                                        <p:tgtEl>
                                          <p:spTgt spid="10"/>
                                        </p:tgtEl>
                                      </p:cBhvr>
                                      <p:to x="100000" y="100000"/>
                                    </p:animScale>
                                  </p:childTnLst>
                                </p:cTn>
                              </p:par>
                            </p:childTnLst>
                          </p:cTn>
                        </p:par>
                        <p:par>
                          <p:cTn id="42" fill="hold" nodeType="afterGroup">
                            <p:stCondLst>
                              <p:cond delay="2000"/>
                            </p:stCondLst>
                            <p:childTnLst>
                              <p:par>
                                <p:cTn id="43" presetID="1" presetClass="entr" presetSubtype="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6"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580">
                                          <p:stCondLst>
                                            <p:cond delay="0"/>
                                          </p:stCondLst>
                                        </p:cTn>
                                        <p:tgtEl>
                                          <p:spTgt spid="11"/>
                                        </p:tgtEl>
                                      </p:cBhvr>
                                    </p:animEffect>
                                    <p:anim calcmode="lin" valueType="num">
                                      <p:cBhvr>
                                        <p:cTn id="5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5" dur="26">
                                          <p:stCondLst>
                                            <p:cond delay="650"/>
                                          </p:stCondLst>
                                        </p:cTn>
                                        <p:tgtEl>
                                          <p:spTgt spid="11"/>
                                        </p:tgtEl>
                                      </p:cBhvr>
                                      <p:to x="100000" y="60000"/>
                                    </p:animScale>
                                    <p:animScale>
                                      <p:cBhvr>
                                        <p:cTn id="56" dur="166" decel="50000">
                                          <p:stCondLst>
                                            <p:cond delay="676"/>
                                          </p:stCondLst>
                                        </p:cTn>
                                        <p:tgtEl>
                                          <p:spTgt spid="11"/>
                                        </p:tgtEl>
                                      </p:cBhvr>
                                      <p:to x="100000" y="100000"/>
                                    </p:animScale>
                                    <p:animScale>
                                      <p:cBhvr>
                                        <p:cTn id="57" dur="26">
                                          <p:stCondLst>
                                            <p:cond delay="1312"/>
                                          </p:stCondLst>
                                        </p:cTn>
                                        <p:tgtEl>
                                          <p:spTgt spid="11"/>
                                        </p:tgtEl>
                                      </p:cBhvr>
                                      <p:to x="100000" y="80000"/>
                                    </p:animScale>
                                    <p:animScale>
                                      <p:cBhvr>
                                        <p:cTn id="58" dur="166" decel="50000">
                                          <p:stCondLst>
                                            <p:cond delay="1338"/>
                                          </p:stCondLst>
                                        </p:cTn>
                                        <p:tgtEl>
                                          <p:spTgt spid="11"/>
                                        </p:tgtEl>
                                      </p:cBhvr>
                                      <p:to x="100000" y="100000"/>
                                    </p:animScale>
                                    <p:animScale>
                                      <p:cBhvr>
                                        <p:cTn id="59" dur="26">
                                          <p:stCondLst>
                                            <p:cond delay="1642"/>
                                          </p:stCondLst>
                                        </p:cTn>
                                        <p:tgtEl>
                                          <p:spTgt spid="11"/>
                                        </p:tgtEl>
                                      </p:cBhvr>
                                      <p:to x="100000" y="90000"/>
                                    </p:animScale>
                                    <p:animScale>
                                      <p:cBhvr>
                                        <p:cTn id="60" dur="166" decel="50000">
                                          <p:stCondLst>
                                            <p:cond delay="1668"/>
                                          </p:stCondLst>
                                        </p:cTn>
                                        <p:tgtEl>
                                          <p:spTgt spid="11"/>
                                        </p:tgtEl>
                                      </p:cBhvr>
                                      <p:to x="100000" y="100000"/>
                                    </p:animScale>
                                    <p:animScale>
                                      <p:cBhvr>
                                        <p:cTn id="61" dur="26">
                                          <p:stCondLst>
                                            <p:cond delay="1808"/>
                                          </p:stCondLst>
                                        </p:cTn>
                                        <p:tgtEl>
                                          <p:spTgt spid="11"/>
                                        </p:tgtEl>
                                      </p:cBhvr>
                                      <p:to x="100000" y="95000"/>
                                    </p:animScale>
                                    <p:animScale>
                                      <p:cBhvr>
                                        <p:cTn id="62" dur="166" decel="50000">
                                          <p:stCondLst>
                                            <p:cond delay="1834"/>
                                          </p:stCondLst>
                                        </p:cTn>
                                        <p:tgtEl>
                                          <p:spTgt spid="11"/>
                                        </p:tgtEl>
                                      </p:cBhvr>
                                      <p:to x="100000" y="100000"/>
                                    </p:animScale>
                                  </p:childTnLst>
                                </p:cTn>
                              </p:par>
                            </p:childTnLst>
                          </p:cTn>
                        </p:par>
                        <p:par>
                          <p:cTn id="63" fill="hold" nodeType="afterGroup">
                            <p:stCondLst>
                              <p:cond delay="2000"/>
                            </p:stCondLst>
                            <p:childTnLst>
                              <p:par>
                                <p:cTn id="64" presetID="1" presetClass="entr" presetSubtype="0" fill="hold" grpId="0" nodeType="afterEffect">
                                  <p:stCondLst>
                                    <p:cond delay="0"/>
                                  </p:stCondLst>
                                  <p:childTnLst>
                                    <p:set>
                                      <p:cBhvr>
                                        <p:cTn id="6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2" descr="Imagini pentru sky and clouds">
            <a:extLst>
              <a:ext uri="{FF2B5EF4-FFF2-40B4-BE49-F238E27FC236}">
                <a16:creationId xmlns:a16="http://schemas.microsoft.com/office/drawing/2014/main" id="{26B183DC-00CD-D578-A936-CA5FE722ACD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4589"/>
          <a:stretch>
            <a:fillRect/>
          </a:stretch>
        </p:blipFill>
        <p:spPr bwMode="auto">
          <a:xfrm>
            <a:off x="0" y="0"/>
            <a:ext cx="1219200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10" descr="Free clip art grass clipart image 2">
            <a:extLst>
              <a:ext uri="{FF2B5EF4-FFF2-40B4-BE49-F238E27FC236}">
                <a16:creationId xmlns:a16="http://schemas.microsoft.com/office/drawing/2014/main" id="{682FB846-52F0-0547-325E-7360C7C8BA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96012"/>
            <a:ext cx="798195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descr="Free clip art grass clipart image 2">
            <a:extLst>
              <a:ext uri="{FF2B5EF4-FFF2-40B4-BE49-F238E27FC236}">
                <a16:creationId xmlns:a16="http://schemas.microsoft.com/office/drawing/2014/main" id="{4C34C5B4-31FD-166E-C129-E84BF0D692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0050" y="6165850"/>
            <a:ext cx="798195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2">
            <a:extLst>
              <a:ext uri="{FF2B5EF4-FFF2-40B4-BE49-F238E27FC236}">
                <a16:creationId xmlns:a16="http://schemas.microsoft.com/office/drawing/2014/main" id="{F85B5CAD-8BFB-34EB-63C7-F29B8AB039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6324600"/>
            <a:ext cx="701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2">
            <a:extLst>
              <a:ext uri="{FF2B5EF4-FFF2-40B4-BE49-F238E27FC236}">
                <a16:creationId xmlns:a16="http://schemas.microsoft.com/office/drawing/2014/main" id="{ECA79C49-F9B0-F097-52AC-580D19693A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5916614"/>
            <a:ext cx="6172200"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2">
            <a:extLst>
              <a:ext uri="{FF2B5EF4-FFF2-40B4-BE49-F238E27FC236}">
                <a16:creationId xmlns:a16="http://schemas.microsoft.com/office/drawing/2014/main" id="{E7E0E754-C08E-0F54-E662-EEB9805D4C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5410201"/>
            <a:ext cx="53340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6">
            <a:extLst>
              <a:ext uri="{FF2B5EF4-FFF2-40B4-BE49-F238E27FC236}">
                <a16:creationId xmlns:a16="http://schemas.microsoft.com/office/drawing/2014/main" id="{B356B2CB-271A-DD07-1D22-B4E28F053DEC}"/>
              </a:ext>
            </a:extLst>
          </p:cNvPr>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62350" y="1792288"/>
            <a:ext cx="704850" cy="361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6">
            <a:extLst>
              <a:ext uri="{FF2B5EF4-FFF2-40B4-BE49-F238E27FC236}">
                <a16:creationId xmlns:a16="http://schemas.microsoft.com/office/drawing/2014/main" id="{42545AA6-1BEF-0866-E1F2-B6318D7CB01F}"/>
              </a:ext>
            </a:extLst>
          </p:cNvPr>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286750" y="1792288"/>
            <a:ext cx="704850" cy="361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6">
            <a:extLst>
              <a:ext uri="{FF2B5EF4-FFF2-40B4-BE49-F238E27FC236}">
                <a16:creationId xmlns:a16="http://schemas.microsoft.com/office/drawing/2014/main" id="{CE509DEA-D340-BE22-1146-4C87899E7A44}"/>
              </a:ext>
            </a:extLst>
          </p:cNvPr>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086350" y="1792288"/>
            <a:ext cx="704850" cy="361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6">
            <a:extLst>
              <a:ext uri="{FF2B5EF4-FFF2-40B4-BE49-F238E27FC236}">
                <a16:creationId xmlns:a16="http://schemas.microsoft.com/office/drawing/2014/main" id="{BFBE83B8-4FBA-E4A4-BF0E-757B0DA7C0E2}"/>
              </a:ext>
            </a:extLst>
          </p:cNvPr>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762750" y="1792288"/>
            <a:ext cx="704850" cy="361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3">
            <a:extLst>
              <a:ext uri="{FF2B5EF4-FFF2-40B4-BE49-F238E27FC236}">
                <a16:creationId xmlns:a16="http://schemas.microsoft.com/office/drawing/2014/main" id="{A60C8D7A-A3A1-7B59-3C1C-7746731203C6}"/>
              </a:ext>
            </a:extLst>
          </p:cNvPr>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429000" y="227014"/>
            <a:ext cx="5715000"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TextBox 16">
            <a:extLst>
              <a:ext uri="{FF2B5EF4-FFF2-40B4-BE49-F238E27FC236}">
                <a16:creationId xmlns:a16="http://schemas.microsoft.com/office/drawing/2014/main" id="{A53307C6-80C7-2367-7E11-4A66F4578911}"/>
              </a:ext>
            </a:extLst>
          </p:cNvPr>
          <p:cNvSpPr txBox="1">
            <a:spLocks noChangeArrowheads="1"/>
          </p:cNvSpPr>
          <p:nvPr/>
        </p:nvSpPr>
        <p:spPr bwMode="auto">
          <a:xfrm>
            <a:off x="5791200" y="6324600"/>
            <a:ext cx="941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err="1"/>
              <a:t>Inceput</a:t>
            </a:r>
            <a:endParaRPr lang="ro-RO" altLang="en-US" dirty="0"/>
          </a:p>
        </p:txBody>
      </p:sp>
      <p:sp>
        <p:nvSpPr>
          <p:cNvPr id="3086" name="TextBox 17">
            <a:extLst>
              <a:ext uri="{FF2B5EF4-FFF2-40B4-BE49-F238E27FC236}">
                <a16:creationId xmlns:a16="http://schemas.microsoft.com/office/drawing/2014/main" id="{0AFB7758-546F-7C36-C298-E12E4A98423D}"/>
              </a:ext>
            </a:extLst>
          </p:cNvPr>
          <p:cNvSpPr txBox="1">
            <a:spLocks noChangeArrowheads="1"/>
          </p:cNvSpPr>
          <p:nvPr/>
        </p:nvSpPr>
        <p:spPr bwMode="auto">
          <a:xfrm>
            <a:off x="5791200" y="5943600"/>
            <a:ext cx="992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Progres</a:t>
            </a:r>
            <a:endParaRPr lang="ro-RO" altLang="en-US"/>
          </a:p>
        </p:txBody>
      </p:sp>
      <p:sp>
        <p:nvSpPr>
          <p:cNvPr id="3087" name="TextBox 18">
            <a:extLst>
              <a:ext uri="{FF2B5EF4-FFF2-40B4-BE49-F238E27FC236}">
                <a16:creationId xmlns:a16="http://schemas.microsoft.com/office/drawing/2014/main" id="{A78DBFDF-B334-68DA-83C5-FD5AFF88B1C3}"/>
              </a:ext>
            </a:extLst>
          </p:cNvPr>
          <p:cNvSpPr txBox="1">
            <a:spLocks noChangeArrowheads="1"/>
          </p:cNvSpPr>
          <p:nvPr/>
        </p:nvSpPr>
        <p:spPr bwMode="auto">
          <a:xfrm>
            <a:off x="5791200" y="5486400"/>
            <a:ext cx="941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Succes</a:t>
            </a:r>
            <a:endParaRPr lang="ro-RO" altLang="en-US"/>
          </a:p>
        </p:txBody>
      </p:sp>
      <p:sp>
        <p:nvSpPr>
          <p:cNvPr id="20" name="Rectangle 19">
            <a:extLst>
              <a:ext uri="{FF2B5EF4-FFF2-40B4-BE49-F238E27FC236}">
                <a16:creationId xmlns:a16="http://schemas.microsoft.com/office/drawing/2014/main" id="{98297EB8-F9D4-A72D-D22E-6E677D52DBFC}"/>
              </a:ext>
            </a:extLst>
          </p:cNvPr>
          <p:cNvSpPr/>
          <p:nvPr/>
        </p:nvSpPr>
        <p:spPr>
          <a:xfrm>
            <a:off x="5104869" y="609600"/>
            <a:ext cx="2381614"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Calitate</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1" name="TextBox 20">
            <a:extLst>
              <a:ext uri="{FF2B5EF4-FFF2-40B4-BE49-F238E27FC236}">
                <a16:creationId xmlns:a16="http://schemas.microsoft.com/office/drawing/2014/main" id="{CEC36936-D0EE-4D66-12FB-DF9A3DF9EF16}"/>
              </a:ext>
            </a:extLst>
          </p:cNvPr>
          <p:cNvSpPr txBox="1">
            <a:spLocks noChangeArrowheads="1"/>
          </p:cNvSpPr>
          <p:nvPr/>
        </p:nvSpPr>
        <p:spPr bwMode="auto">
          <a:xfrm rot="16200000">
            <a:off x="2261881" y="3645178"/>
            <a:ext cx="33137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Au </a:t>
            </a:r>
            <a:r>
              <a:rPr lang="en-US" altLang="en-US" dirty="0" err="1"/>
              <a:t>spus</a:t>
            </a:r>
            <a:r>
              <a:rPr lang="en-US" altLang="en-US" dirty="0"/>
              <a:t> </a:t>
            </a:r>
            <a:r>
              <a:rPr lang="en-US" altLang="en-US" dirty="0" err="1"/>
              <a:t>ce</a:t>
            </a:r>
            <a:r>
              <a:rPr lang="en-US" altLang="en-US" dirty="0"/>
              <a:t> </a:t>
            </a:r>
            <a:r>
              <a:rPr lang="ro-RO" altLang="en-US" dirty="0"/>
              <a:t>fac ș</a:t>
            </a:r>
            <a:r>
              <a:rPr lang="en-US" altLang="en-US" dirty="0" err="1"/>
              <a:t>i</a:t>
            </a:r>
            <a:r>
              <a:rPr lang="en-US" altLang="en-US" dirty="0"/>
              <a:t> </a:t>
            </a:r>
            <a:r>
              <a:rPr lang="en-US" altLang="en-US" dirty="0" err="1"/>
              <a:t>este</a:t>
            </a:r>
            <a:r>
              <a:rPr lang="en-US" altLang="en-US" dirty="0"/>
              <a:t> relevant</a:t>
            </a:r>
            <a:endParaRPr lang="ro-RO" altLang="en-US" dirty="0"/>
          </a:p>
        </p:txBody>
      </p:sp>
      <p:sp>
        <p:nvSpPr>
          <p:cNvPr id="22" name="TextBox 21">
            <a:extLst>
              <a:ext uri="{FF2B5EF4-FFF2-40B4-BE49-F238E27FC236}">
                <a16:creationId xmlns:a16="http://schemas.microsoft.com/office/drawing/2014/main" id="{B74502A9-A522-8763-7898-D8D3876297BB}"/>
              </a:ext>
            </a:extLst>
          </p:cNvPr>
          <p:cNvSpPr txBox="1">
            <a:spLocks noChangeArrowheads="1"/>
          </p:cNvSpPr>
          <p:nvPr/>
        </p:nvSpPr>
        <p:spPr bwMode="auto">
          <a:xfrm rot="16200000">
            <a:off x="4272227" y="3664228"/>
            <a:ext cx="22108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o-RO" altLang="en-US" dirty="0"/>
              <a:t>Au făcut </a:t>
            </a:r>
            <a:r>
              <a:rPr lang="en-US" altLang="en-US" dirty="0" err="1"/>
              <a:t>ce</a:t>
            </a:r>
            <a:r>
              <a:rPr lang="en-US" altLang="en-US" dirty="0"/>
              <a:t> au </a:t>
            </a:r>
            <a:r>
              <a:rPr lang="en-US" altLang="en-US" dirty="0" err="1"/>
              <a:t>spus</a:t>
            </a:r>
            <a:endParaRPr lang="ro-RO" altLang="en-US" dirty="0"/>
          </a:p>
        </p:txBody>
      </p:sp>
      <p:sp>
        <p:nvSpPr>
          <p:cNvPr id="23" name="TextBox 22">
            <a:extLst>
              <a:ext uri="{FF2B5EF4-FFF2-40B4-BE49-F238E27FC236}">
                <a16:creationId xmlns:a16="http://schemas.microsoft.com/office/drawing/2014/main" id="{E048C3F8-6EAB-7444-ED85-AC293676DC1E}"/>
              </a:ext>
            </a:extLst>
          </p:cNvPr>
          <p:cNvSpPr txBox="1">
            <a:spLocks noChangeArrowheads="1"/>
          </p:cNvSpPr>
          <p:nvPr/>
        </p:nvSpPr>
        <p:spPr bwMode="auto">
          <a:xfrm rot="16200000">
            <a:off x="6481790" y="3500716"/>
            <a:ext cx="1274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o-RO" altLang="en-US" dirty="0"/>
              <a:t>Au</a:t>
            </a:r>
            <a:r>
              <a:rPr lang="en-US" altLang="en-US" dirty="0"/>
              <a:t> </a:t>
            </a:r>
            <a:r>
              <a:rPr lang="en-US" altLang="en-US" dirty="0" err="1"/>
              <a:t>dovedi</a:t>
            </a:r>
            <a:r>
              <a:rPr lang="ro-RO" altLang="en-US" dirty="0"/>
              <a:t>t</a:t>
            </a:r>
          </a:p>
        </p:txBody>
      </p:sp>
      <p:sp>
        <p:nvSpPr>
          <p:cNvPr id="24" name="TextBox 23">
            <a:extLst>
              <a:ext uri="{FF2B5EF4-FFF2-40B4-BE49-F238E27FC236}">
                <a16:creationId xmlns:a16="http://schemas.microsoft.com/office/drawing/2014/main" id="{2B244EE4-BBB4-11A1-367F-BDA066B4D49A}"/>
              </a:ext>
            </a:extLst>
          </p:cNvPr>
          <p:cNvSpPr txBox="1">
            <a:spLocks noChangeArrowheads="1"/>
          </p:cNvSpPr>
          <p:nvPr/>
        </p:nvSpPr>
        <p:spPr bwMode="auto">
          <a:xfrm rot="16200000">
            <a:off x="7818438" y="3463926"/>
            <a:ext cx="1671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Vor </a:t>
            </a:r>
            <a:r>
              <a:rPr lang="ro-RO" altLang="en-US"/>
              <a:t>î</a:t>
            </a:r>
            <a:r>
              <a:rPr lang="en-US" altLang="en-US"/>
              <a:t>mbun</a:t>
            </a:r>
            <a:r>
              <a:rPr lang="ro-RO" altLang="en-US"/>
              <a:t>ă</a:t>
            </a:r>
            <a:r>
              <a:rPr lang="en-US" altLang="en-US"/>
              <a:t>t</a:t>
            </a:r>
            <a:r>
              <a:rPr lang="ro-RO" altLang="en-US"/>
              <a:t>ăț</a:t>
            </a:r>
            <a:r>
              <a:rPr lang="en-US" altLang="en-US"/>
              <a:t>i</a:t>
            </a:r>
            <a:endParaRPr lang="ro-RO"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vertical)">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strips(downLeft)">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strips(upRight)">
                                      <p:cBhvr>
                                        <p:cTn id="17" dur="500"/>
                                        <p:tgtEl>
                                          <p:spTgt spid="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strips(downLeft)">
                                      <p:cBhvr>
                                        <p:cTn id="22" dur="500"/>
                                        <p:tgtEl>
                                          <p:spTgt spid="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3"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strips(upRight)">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1181140101_summer_times_by__1181549489">
            <a:extLst>
              <a:ext uri="{FF2B5EF4-FFF2-40B4-BE49-F238E27FC236}">
                <a16:creationId xmlns:a16="http://schemas.microsoft.com/office/drawing/2014/main" id="{2CC5955D-C50A-F938-C175-6F0EDD0BEA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596" y="-228600"/>
            <a:ext cx="12434596"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9" name="Oval 3">
            <a:extLst>
              <a:ext uri="{FF2B5EF4-FFF2-40B4-BE49-F238E27FC236}">
                <a16:creationId xmlns:a16="http://schemas.microsoft.com/office/drawing/2014/main" id="{9F018B3B-B395-B7C4-FEF3-0E8F046DD662}"/>
              </a:ext>
            </a:extLst>
          </p:cNvPr>
          <p:cNvSpPr>
            <a:spLocks noChangeArrowheads="1"/>
          </p:cNvSpPr>
          <p:nvPr/>
        </p:nvSpPr>
        <p:spPr bwMode="auto">
          <a:xfrm>
            <a:off x="3759200" y="1866900"/>
            <a:ext cx="4762500" cy="4546600"/>
          </a:xfrm>
          <a:prstGeom prst="ellipse">
            <a:avLst/>
          </a:prstGeom>
          <a:gradFill rotWithShape="1">
            <a:gsLst>
              <a:gs pos="0">
                <a:srgbClr val="595959"/>
              </a:gs>
              <a:gs pos="50000">
                <a:srgbClr val="C0C0C0"/>
              </a:gs>
              <a:gs pos="100000">
                <a:srgbClr val="595959"/>
              </a:gs>
            </a:gsLst>
            <a:lin ang="5400000" scaled="1"/>
          </a:gra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11300" name="Rectangle 2">
            <a:extLst>
              <a:ext uri="{FF2B5EF4-FFF2-40B4-BE49-F238E27FC236}">
                <a16:creationId xmlns:a16="http://schemas.microsoft.com/office/drawing/2014/main" id="{30E21859-E987-A324-7369-4C8C398AD572}"/>
              </a:ext>
            </a:extLst>
          </p:cNvPr>
          <p:cNvSpPr>
            <a:spLocks noGrp="1" noChangeArrowheads="1"/>
          </p:cNvSpPr>
          <p:nvPr>
            <p:ph type="title" idx="4294967295"/>
          </p:nvPr>
        </p:nvSpPr>
        <p:spPr>
          <a:xfrm>
            <a:off x="1524000" y="609600"/>
            <a:ext cx="9144000" cy="1301750"/>
          </a:xfrm>
        </p:spPr>
        <p:txBody>
          <a:bodyPr/>
          <a:lstStyle/>
          <a:p>
            <a:pPr eaLnBrk="1" hangingPunct="1">
              <a:defRPr/>
            </a:pPr>
            <a:endParaRPr lang="en-GB" sz="2400" b="1" dirty="0"/>
          </a:p>
        </p:txBody>
      </p:sp>
      <p:sp>
        <p:nvSpPr>
          <p:cNvPr id="311301" name="Oval 5">
            <a:extLst>
              <a:ext uri="{FF2B5EF4-FFF2-40B4-BE49-F238E27FC236}">
                <a16:creationId xmlns:a16="http://schemas.microsoft.com/office/drawing/2014/main" id="{451EB393-7CA5-AF35-EA15-F704A726FFB2}"/>
              </a:ext>
            </a:extLst>
          </p:cNvPr>
          <p:cNvSpPr>
            <a:spLocks noChangeArrowheads="1"/>
          </p:cNvSpPr>
          <p:nvPr/>
        </p:nvSpPr>
        <p:spPr bwMode="auto">
          <a:xfrm>
            <a:off x="4470400" y="2501900"/>
            <a:ext cx="3314700" cy="3238500"/>
          </a:xfrm>
          <a:prstGeom prst="ellipse">
            <a:avLst/>
          </a:prstGeom>
          <a:gradFill rotWithShape="1">
            <a:gsLst>
              <a:gs pos="0">
                <a:srgbClr val="595959"/>
              </a:gs>
              <a:gs pos="50000">
                <a:srgbClr val="C0C0C0"/>
              </a:gs>
              <a:gs pos="100000">
                <a:srgbClr val="59595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311302" name="Picture 6" descr="sustainability22">
            <a:extLst>
              <a:ext uri="{FF2B5EF4-FFF2-40B4-BE49-F238E27FC236}">
                <a16:creationId xmlns:a16="http://schemas.microsoft.com/office/drawing/2014/main" id="{CBF7F31F-9BC1-F5D0-E6AC-E25E20DFFDC3}"/>
              </a:ext>
            </a:extLst>
          </p:cNvPr>
          <p:cNvPicPr>
            <a:picLocks noChangeAspect="1" noChangeArrowheads="1"/>
          </p:cNvPicPr>
          <p:nvPr/>
        </p:nvPicPr>
        <p:blipFill>
          <a:blip r:embed="rId5">
            <a:clrChange>
              <a:clrFrom>
                <a:srgbClr val="FFFFF4"/>
              </a:clrFrom>
              <a:clrTo>
                <a:srgbClr val="FFFFF4">
                  <a:alpha val="0"/>
                </a:srgbClr>
              </a:clrTo>
            </a:clrChange>
          </a:blip>
          <a:srcRect/>
          <a:stretch>
            <a:fillRect/>
          </a:stretch>
        </p:blipFill>
        <p:spPr bwMode="auto">
          <a:xfrm>
            <a:off x="4495800" y="2921000"/>
            <a:ext cx="3276600" cy="2457450"/>
          </a:xfrm>
          <a:prstGeom prst="rect">
            <a:avLst/>
          </a:prstGeom>
          <a:noFill/>
          <a:effectLst>
            <a:outerShdw dist="35921" dir="2700000" algn="ctr" rotWithShape="0">
              <a:srgbClr val="808080">
                <a:alpha val="50000"/>
              </a:srgbClr>
            </a:outerShdw>
          </a:effectLst>
        </p:spPr>
      </p:pic>
      <p:sp>
        <p:nvSpPr>
          <p:cNvPr id="311303" name="Freeform 7">
            <a:extLst>
              <a:ext uri="{FF2B5EF4-FFF2-40B4-BE49-F238E27FC236}">
                <a16:creationId xmlns:a16="http://schemas.microsoft.com/office/drawing/2014/main" id="{64CB21A4-3E6D-85B8-8C59-082E417A3CFC}"/>
              </a:ext>
            </a:extLst>
          </p:cNvPr>
          <p:cNvSpPr>
            <a:spLocks/>
          </p:cNvSpPr>
          <p:nvPr/>
        </p:nvSpPr>
        <p:spPr bwMode="auto">
          <a:xfrm rot="20023986">
            <a:off x="3905250" y="3282950"/>
            <a:ext cx="2305050" cy="1333500"/>
          </a:xfrm>
          <a:custGeom>
            <a:avLst/>
            <a:gdLst/>
            <a:ahLst/>
            <a:cxnLst>
              <a:cxn ang="0">
                <a:pos x="1123" y="571"/>
              </a:cxn>
              <a:cxn ang="0">
                <a:pos x="795" y="675"/>
              </a:cxn>
              <a:cxn ang="0">
                <a:pos x="339" y="499"/>
              </a:cxn>
              <a:cxn ang="0">
                <a:pos x="187" y="259"/>
              </a:cxn>
              <a:cxn ang="0">
                <a:pos x="11" y="139"/>
              </a:cxn>
              <a:cxn ang="0">
                <a:pos x="251" y="99"/>
              </a:cxn>
              <a:cxn ang="0">
                <a:pos x="499" y="19"/>
              </a:cxn>
              <a:cxn ang="0">
                <a:pos x="779" y="19"/>
              </a:cxn>
              <a:cxn ang="0">
                <a:pos x="1011" y="43"/>
              </a:cxn>
              <a:cxn ang="0">
                <a:pos x="1243" y="275"/>
              </a:cxn>
              <a:cxn ang="0">
                <a:pos x="1123" y="571"/>
              </a:cxn>
            </a:cxnLst>
            <a:rect l="0" t="0" r="r" b="b"/>
            <a:pathLst>
              <a:path w="1268" h="687">
                <a:moveTo>
                  <a:pt x="1123" y="571"/>
                </a:moveTo>
                <a:cubicBezTo>
                  <a:pt x="1048" y="638"/>
                  <a:pt x="926" y="687"/>
                  <a:pt x="795" y="675"/>
                </a:cubicBezTo>
                <a:cubicBezTo>
                  <a:pt x="664" y="663"/>
                  <a:pt x="440" y="568"/>
                  <a:pt x="339" y="499"/>
                </a:cubicBezTo>
                <a:cubicBezTo>
                  <a:pt x="238" y="430"/>
                  <a:pt x="242" y="319"/>
                  <a:pt x="187" y="259"/>
                </a:cubicBezTo>
                <a:cubicBezTo>
                  <a:pt x="132" y="199"/>
                  <a:pt x="0" y="166"/>
                  <a:pt x="11" y="139"/>
                </a:cubicBezTo>
                <a:cubicBezTo>
                  <a:pt x="22" y="112"/>
                  <a:pt x="170" y="119"/>
                  <a:pt x="251" y="99"/>
                </a:cubicBezTo>
                <a:cubicBezTo>
                  <a:pt x="332" y="79"/>
                  <a:pt x="411" y="32"/>
                  <a:pt x="499" y="19"/>
                </a:cubicBezTo>
                <a:cubicBezTo>
                  <a:pt x="587" y="6"/>
                  <a:pt x="694" y="15"/>
                  <a:pt x="779" y="19"/>
                </a:cubicBezTo>
                <a:cubicBezTo>
                  <a:pt x="864" y="23"/>
                  <a:pt x="934" y="0"/>
                  <a:pt x="1011" y="43"/>
                </a:cubicBezTo>
                <a:cubicBezTo>
                  <a:pt x="1088" y="86"/>
                  <a:pt x="1218" y="190"/>
                  <a:pt x="1243" y="275"/>
                </a:cubicBezTo>
                <a:cubicBezTo>
                  <a:pt x="1268" y="360"/>
                  <a:pt x="1198" y="504"/>
                  <a:pt x="1123" y="571"/>
                </a:cubicBezTo>
                <a:close/>
              </a:path>
            </a:pathLst>
          </a:custGeom>
          <a:solidFill>
            <a:srgbClr val="00CC00"/>
          </a:solidFill>
          <a:ln w="9525">
            <a:solidFill>
              <a:srgbClr val="003300"/>
            </a:solidFill>
            <a:round/>
            <a:headEnd/>
            <a:tailEnd/>
          </a:ln>
          <a:effectLst>
            <a:outerShdw dist="107763" dir="18900000" algn="ctr" rotWithShape="0">
              <a:schemeClr val="bg2">
                <a:alpha val="50000"/>
              </a:schemeClr>
            </a:outerShdw>
          </a:effectLst>
        </p:spPr>
        <p:txBody>
          <a:bodyPr/>
          <a:lstStyle/>
          <a:p>
            <a:pPr>
              <a:defRPr/>
            </a:pPr>
            <a:endParaRPr lang="en-US">
              <a:latin typeface="Arial" charset="0"/>
              <a:ea typeface="MS PGothic" pitchFamily="34" charset="-128"/>
            </a:endParaRPr>
          </a:p>
        </p:txBody>
      </p:sp>
      <p:sp>
        <p:nvSpPr>
          <p:cNvPr id="311304" name="Freeform 8">
            <a:extLst>
              <a:ext uri="{FF2B5EF4-FFF2-40B4-BE49-F238E27FC236}">
                <a16:creationId xmlns:a16="http://schemas.microsoft.com/office/drawing/2014/main" id="{6A755A6C-DA44-60C4-63CF-DFE9D8D969AA}"/>
              </a:ext>
            </a:extLst>
          </p:cNvPr>
          <p:cNvSpPr>
            <a:spLocks/>
          </p:cNvSpPr>
          <p:nvPr/>
        </p:nvSpPr>
        <p:spPr bwMode="auto">
          <a:xfrm rot="1802957">
            <a:off x="6472238" y="3257550"/>
            <a:ext cx="2120900" cy="1244600"/>
          </a:xfrm>
          <a:custGeom>
            <a:avLst/>
            <a:gdLst/>
            <a:ahLst/>
            <a:cxnLst>
              <a:cxn ang="0">
                <a:pos x="19" y="404"/>
              </a:cxn>
              <a:cxn ang="0">
                <a:pos x="187" y="92"/>
              </a:cxn>
              <a:cxn ang="0">
                <a:pos x="531" y="28"/>
              </a:cxn>
              <a:cxn ang="0">
                <a:pos x="1035" y="260"/>
              </a:cxn>
              <a:cxn ang="0">
                <a:pos x="1315" y="540"/>
              </a:cxn>
              <a:cxn ang="0">
                <a:pos x="1163" y="476"/>
              </a:cxn>
              <a:cxn ang="0">
                <a:pos x="987" y="452"/>
              </a:cxn>
              <a:cxn ang="0">
                <a:pos x="747" y="572"/>
              </a:cxn>
              <a:cxn ang="0">
                <a:pos x="443" y="732"/>
              </a:cxn>
              <a:cxn ang="0">
                <a:pos x="75" y="732"/>
              </a:cxn>
              <a:cxn ang="0">
                <a:pos x="19" y="404"/>
              </a:cxn>
            </a:cxnLst>
            <a:rect l="0" t="0" r="r" b="b"/>
            <a:pathLst>
              <a:path w="1336" h="784">
                <a:moveTo>
                  <a:pt x="19" y="404"/>
                </a:moveTo>
                <a:cubicBezTo>
                  <a:pt x="38" y="297"/>
                  <a:pt x="102" y="155"/>
                  <a:pt x="187" y="92"/>
                </a:cubicBezTo>
                <a:cubicBezTo>
                  <a:pt x="272" y="29"/>
                  <a:pt x="390" y="0"/>
                  <a:pt x="531" y="28"/>
                </a:cubicBezTo>
                <a:cubicBezTo>
                  <a:pt x="672" y="56"/>
                  <a:pt x="904" y="175"/>
                  <a:pt x="1035" y="260"/>
                </a:cubicBezTo>
                <a:cubicBezTo>
                  <a:pt x="1166" y="345"/>
                  <a:pt x="1294" y="504"/>
                  <a:pt x="1315" y="540"/>
                </a:cubicBezTo>
                <a:cubicBezTo>
                  <a:pt x="1336" y="576"/>
                  <a:pt x="1218" y="491"/>
                  <a:pt x="1163" y="476"/>
                </a:cubicBezTo>
                <a:cubicBezTo>
                  <a:pt x="1108" y="461"/>
                  <a:pt x="1056" y="436"/>
                  <a:pt x="987" y="452"/>
                </a:cubicBezTo>
                <a:cubicBezTo>
                  <a:pt x="918" y="468"/>
                  <a:pt x="838" y="525"/>
                  <a:pt x="747" y="572"/>
                </a:cubicBezTo>
                <a:cubicBezTo>
                  <a:pt x="656" y="619"/>
                  <a:pt x="555" y="705"/>
                  <a:pt x="443" y="732"/>
                </a:cubicBezTo>
                <a:cubicBezTo>
                  <a:pt x="331" y="759"/>
                  <a:pt x="146" y="784"/>
                  <a:pt x="75" y="732"/>
                </a:cubicBezTo>
                <a:cubicBezTo>
                  <a:pt x="4" y="680"/>
                  <a:pt x="0" y="511"/>
                  <a:pt x="19" y="404"/>
                </a:cubicBezTo>
                <a:close/>
              </a:path>
            </a:pathLst>
          </a:custGeom>
          <a:solidFill>
            <a:srgbClr val="00CC00"/>
          </a:solidFill>
          <a:ln w="9525">
            <a:solidFill>
              <a:srgbClr val="003300"/>
            </a:solidFill>
            <a:round/>
            <a:headEnd/>
            <a:tailEnd/>
          </a:ln>
          <a:effectLst>
            <a:outerShdw dist="107763" dir="18900000" algn="ctr" rotWithShape="0">
              <a:schemeClr val="bg2">
                <a:alpha val="50000"/>
              </a:schemeClr>
            </a:outerShdw>
          </a:effectLst>
        </p:spPr>
        <p:txBody>
          <a:bodyPr/>
          <a:lstStyle/>
          <a:p>
            <a:pPr>
              <a:defRPr/>
            </a:pPr>
            <a:endParaRPr lang="en-US">
              <a:latin typeface="Arial" charset="0"/>
              <a:ea typeface="MS PGothic" pitchFamily="34" charset="-128"/>
            </a:endParaRPr>
          </a:p>
        </p:txBody>
      </p:sp>
      <p:sp>
        <p:nvSpPr>
          <p:cNvPr id="311305" name="Freeform 9">
            <a:extLst>
              <a:ext uri="{FF2B5EF4-FFF2-40B4-BE49-F238E27FC236}">
                <a16:creationId xmlns:a16="http://schemas.microsoft.com/office/drawing/2014/main" id="{F9A0194F-8122-DDC6-3C38-C4439C703835}"/>
              </a:ext>
            </a:extLst>
          </p:cNvPr>
          <p:cNvSpPr>
            <a:spLocks/>
          </p:cNvSpPr>
          <p:nvPr/>
        </p:nvSpPr>
        <p:spPr bwMode="auto">
          <a:xfrm rot="246600">
            <a:off x="5291138" y="2189163"/>
            <a:ext cx="1879600" cy="1593850"/>
          </a:xfrm>
          <a:custGeom>
            <a:avLst/>
            <a:gdLst/>
            <a:ahLst/>
            <a:cxnLst>
              <a:cxn ang="0">
                <a:pos x="507" y="943"/>
              </a:cxn>
              <a:cxn ang="0">
                <a:pos x="355" y="991"/>
              </a:cxn>
              <a:cxn ang="0">
                <a:pos x="147" y="871"/>
              </a:cxn>
              <a:cxn ang="0">
                <a:pos x="51" y="631"/>
              </a:cxn>
              <a:cxn ang="0">
                <a:pos x="451" y="7"/>
              </a:cxn>
              <a:cxn ang="0">
                <a:pos x="979" y="591"/>
              </a:cxn>
              <a:cxn ang="0">
                <a:pos x="819" y="951"/>
              </a:cxn>
              <a:cxn ang="0">
                <a:pos x="547" y="911"/>
              </a:cxn>
              <a:cxn ang="0">
                <a:pos x="507" y="943"/>
              </a:cxn>
            </a:cxnLst>
            <a:rect l="0" t="0" r="r" b="b"/>
            <a:pathLst>
              <a:path w="1040" h="1004">
                <a:moveTo>
                  <a:pt x="507" y="943"/>
                </a:moveTo>
                <a:cubicBezTo>
                  <a:pt x="475" y="956"/>
                  <a:pt x="415" y="1003"/>
                  <a:pt x="355" y="991"/>
                </a:cubicBezTo>
                <a:cubicBezTo>
                  <a:pt x="295" y="979"/>
                  <a:pt x="198" y="931"/>
                  <a:pt x="147" y="871"/>
                </a:cubicBezTo>
                <a:cubicBezTo>
                  <a:pt x="96" y="811"/>
                  <a:pt x="0" y="775"/>
                  <a:pt x="51" y="631"/>
                </a:cubicBezTo>
                <a:cubicBezTo>
                  <a:pt x="102" y="487"/>
                  <a:pt x="296" y="14"/>
                  <a:pt x="451" y="7"/>
                </a:cubicBezTo>
                <a:cubicBezTo>
                  <a:pt x="606" y="0"/>
                  <a:pt x="918" y="434"/>
                  <a:pt x="979" y="591"/>
                </a:cubicBezTo>
                <a:cubicBezTo>
                  <a:pt x="1040" y="748"/>
                  <a:pt x="891" y="898"/>
                  <a:pt x="819" y="951"/>
                </a:cubicBezTo>
                <a:cubicBezTo>
                  <a:pt x="747" y="1004"/>
                  <a:pt x="596" y="911"/>
                  <a:pt x="547" y="911"/>
                </a:cubicBezTo>
                <a:cubicBezTo>
                  <a:pt x="498" y="911"/>
                  <a:pt x="539" y="930"/>
                  <a:pt x="507" y="943"/>
                </a:cubicBezTo>
                <a:close/>
              </a:path>
            </a:pathLst>
          </a:custGeom>
          <a:solidFill>
            <a:srgbClr val="00CC00"/>
          </a:solidFill>
          <a:ln w="9525">
            <a:solidFill>
              <a:srgbClr val="003300"/>
            </a:solidFill>
            <a:round/>
            <a:headEnd/>
            <a:tailEnd/>
          </a:ln>
          <a:effectLst>
            <a:outerShdw dist="107763" dir="18900000" algn="ctr" rotWithShape="0">
              <a:schemeClr val="bg2">
                <a:alpha val="50000"/>
              </a:schemeClr>
            </a:outerShdw>
          </a:effectLst>
        </p:spPr>
        <p:txBody>
          <a:bodyPr/>
          <a:lstStyle/>
          <a:p>
            <a:pPr>
              <a:defRPr/>
            </a:pPr>
            <a:endParaRPr lang="en-US">
              <a:latin typeface="Arial" charset="0"/>
              <a:ea typeface="MS PGothic" pitchFamily="34" charset="-128"/>
            </a:endParaRPr>
          </a:p>
        </p:txBody>
      </p:sp>
      <p:sp>
        <p:nvSpPr>
          <p:cNvPr id="13" name="TextBox 12">
            <a:extLst>
              <a:ext uri="{FF2B5EF4-FFF2-40B4-BE49-F238E27FC236}">
                <a16:creationId xmlns:a16="http://schemas.microsoft.com/office/drawing/2014/main" id="{9C71DD03-6CAF-70F3-B8A5-093111FF1ABE}"/>
              </a:ext>
            </a:extLst>
          </p:cNvPr>
          <p:cNvSpPr txBox="1">
            <a:spLocks noChangeArrowheads="1"/>
          </p:cNvSpPr>
          <p:nvPr/>
        </p:nvSpPr>
        <p:spPr bwMode="auto">
          <a:xfrm rot="20676759">
            <a:off x="3975985" y="3592791"/>
            <a:ext cx="20826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ro-RO" altLang="en-US" sz="1800" b="1">
                <a:solidFill>
                  <a:schemeClr val="bg2"/>
                </a:solidFill>
                <a:cs typeface="Arial" panose="020B0604020202020204" pitchFamily="34" charset="0"/>
              </a:rPr>
              <a:t>Creştere</a:t>
            </a:r>
            <a:r>
              <a:rPr lang="ro-RO" altLang="en-US" sz="1800">
                <a:cs typeface="Arial" panose="020B0604020202020204" pitchFamily="34" charset="0"/>
              </a:rPr>
              <a:t> </a:t>
            </a:r>
            <a:r>
              <a:rPr lang="en-US" altLang="en-US" sz="1800">
                <a:cs typeface="Arial" panose="020B0604020202020204" pitchFamily="34" charset="0"/>
              </a:rPr>
              <a:t>Inclusiv</a:t>
            </a:r>
            <a:r>
              <a:rPr lang="ro-RO" altLang="en-US" sz="1800">
                <a:cs typeface="Arial" panose="020B0604020202020204" pitchFamily="34" charset="0"/>
              </a:rPr>
              <a:t>ă</a:t>
            </a:r>
            <a:endParaRPr lang="en-US" altLang="en-US" sz="1800">
              <a:solidFill>
                <a:schemeClr val="bg1"/>
              </a:solidFill>
              <a:cs typeface="Arial" panose="020B0604020202020204" pitchFamily="34" charset="0"/>
            </a:endParaRPr>
          </a:p>
        </p:txBody>
      </p:sp>
      <p:sp>
        <p:nvSpPr>
          <p:cNvPr id="12" name="TextBox 11">
            <a:extLst>
              <a:ext uri="{FF2B5EF4-FFF2-40B4-BE49-F238E27FC236}">
                <a16:creationId xmlns:a16="http://schemas.microsoft.com/office/drawing/2014/main" id="{A737FE90-37BA-9570-1B14-28BE274EA286}"/>
              </a:ext>
            </a:extLst>
          </p:cNvPr>
          <p:cNvSpPr txBox="1">
            <a:spLocks noChangeArrowheads="1"/>
          </p:cNvSpPr>
          <p:nvPr/>
        </p:nvSpPr>
        <p:spPr bwMode="auto">
          <a:xfrm rot="2017058">
            <a:off x="6416676" y="3562350"/>
            <a:ext cx="2170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ro-RO" altLang="en-US" sz="1800" b="1">
                <a:solidFill>
                  <a:schemeClr val="bg2"/>
                </a:solidFill>
                <a:latin typeface="Times" panose="02020603050405020304" pitchFamily="18" charset="0"/>
              </a:rPr>
              <a:t>Creştere</a:t>
            </a:r>
            <a:r>
              <a:rPr lang="ro-RO" altLang="en-US" b="1">
                <a:latin typeface="Times" panose="02020603050405020304" pitchFamily="18" charset="0"/>
              </a:rPr>
              <a:t> </a:t>
            </a:r>
            <a:r>
              <a:rPr lang="ro-RO" altLang="en-US" sz="1800">
                <a:cs typeface="Arial" panose="020B0604020202020204" pitchFamily="34" charset="0"/>
              </a:rPr>
              <a:t>Inteligentă</a:t>
            </a:r>
            <a:endParaRPr lang="en-US" altLang="en-US" sz="1800">
              <a:cs typeface="Arial" panose="020B0604020202020204" pitchFamily="34" charset="0"/>
            </a:endParaRPr>
          </a:p>
        </p:txBody>
      </p:sp>
      <p:sp>
        <p:nvSpPr>
          <p:cNvPr id="311308" name="TextBox 13">
            <a:extLst>
              <a:ext uri="{FF2B5EF4-FFF2-40B4-BE49-F238E27FC236}">
                <a16:creationId xmlns:a16="http://schemas.microsoft.com/office/drawing/2014/main" id="{BEDEC958-0E8E-B2BB-1A91-74CC3D5A6951}"/>
              </a:ext>
            </a:extLst>
          </p:cNvPr>
          <p:cNvSpPr txBox="1">
            <a:spLocks noChangeArrowheads="1"/>
          </p:cNvSpPr>
          <p:nvPr/>
        </p:nvSpPr>
        <p:spPr bwMode="auto">
          <a:xfrm>
            <a:off x="5286376" y="2584450"/>
            <a:ext cx="17684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ro-RO" altLang="en-US" sz="1800" b="1">
                <a:solidFill>
                  <a:schemeClr val="bg2"/>
                </a:solidFill>
                <a:cs typeface="Arial" panose="020B0604020202020204" pitchFamily="34" charset="0"/>
              </a:rPr>
              <a:t>Creştere</a:t>
            </a:r>
          </a:p>
          <a:p>
            <a:pPr algn="ctr" eaLnBrk="1" hangingPunct="1"/>
            <a:r>
              <a:rPr lang="ro-RO" altLang="en-US" sz="1800">
                <a:latin typeface="Times" panose="02020603050405020304" pitchFamily="18" charset="0"/>
              </a:rPr>
              <a:t>Sustenabilă</a:t>
            </a:r>
            <a:endParaRPr lang="en-US" altLang="en-US" sz="1800">
              <a:latin typeface="Times" panose="02020603050405020304" pitchFamily="18" charset="0"/>
            </a:endParaRPr>
          </a:p>
        </p:txBody>
      </p:sp>
      <p:sp>
        <p:nvSpPr>
          <p:cNvPr id="311309" name="WordArt 13">
            <a:extLst>
              <a:ext uri="{FF2B5EF4-FFF2-40B4-BE49-F238E27FC236}">
                <a16:creationId xmlns:a16="http://schemas.microsoft.com/office/drawing/2014/main" id="{63A3F596-0179-3934-7DB6-95777403FC53}"/>
              </a:ext>
            </a:extLst>
          </p:cNvPr>
          <p:cNvSpPr>
            <a:spLocks noChangeArrowheads="1" noChangeShapeType="1" noTextEdit="1"/>
          </p:cNvSpPr>
          <p:nvPr/>
        </p:nvSpPr>
        <p:spPr bwMode="auto">
          <a:xfrm rot="19338582">
            <a:off x="4024313" y="2620964"/>
            <a:ext cx="1924050" cy="587375"/>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33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Cunoştinţe, </a:t>
            </a:r>
          </a:p>
        </p:txBody>
      </p:sp>
      <p:sp>
        <p:nvSpPr>
          <p:cNvPr id="311310" name="WordArt 14">
            <a:extLst>
              <a:ext uri="{FF2B5EF4-FFF2-40B4-BE49-F238E27FC236}">
                <a16:creationId xmlns:a16="http://schemas.microsoft.com/office/drawing/2014/main" id="{153A9A8F-0B79-5B9D-DB80-52963299C39F}"/>
              </a:ext>
            </a:extLst>
          </p:cNvPr>
          <p:cNvSpPr>
            <a:spLocks noChangeArrowheads="1" noChangeShapeType="1" noTextEdit="1"/>
          </p:cNvSpPr>
          <p:nvPr/>
        </p:nvSpPr>
        <p:spPr bwMode="auto">
          <a:xfrm rot="2758866">
            <a:off x="6434932" y="2701132"/>
            <a:ext cx="1768475" cy="881062"/>
          </a:xfrm>
          <a:prstGeom prst="rect">
            <a:avLst/>
          </a:prstGeom>
        </p:spPr>
        <p:txBody>
          <a:bodyPr spcFirstLastPara="1" wrap="none" fromWordArt="1">
            <a:prstTxWarp prst="textArchUp">
              <a:avLst>
                <a:gd name="adj" fmla="val 12227564"/>
              </a:avLst>
            </a:prstTxWarp>
          </a:bodyPr>
          <a:lstStyle/>
          <a:p>
            <a:pPr algn="ctr"/>
            <a:r>
              <a:rPr lang="en-US" sz="3600" kern="10">
                <a:ln w="9525">
                  <a:solidFill>
                    <a:srgbClr val="0033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cs typeface="Arial" panose="020B0604020202020204" pitchFamily="34" charset="0"/>
              </a:rPr>
              <a:t>Abilităţi</a:t>
            </a:r>
          </a:p>
        </p:txBody>
      </p:sp>
      <p:sp>
        <p:nvSpPr>
          <p:cNvPr id="311311" name="WordArt 15">
            <a:extLst>
              <a:ext uri="{FF2B5EF4-FFF2-40B4-BE49-F238E27FC236}">
                <a16:creationId xmlns:a16="http://schemas.microsoft.com/office/drawing/2014/main" id="{FB403BE0-A896-6552-3022-A59D5C9AE722}"/>
              </a:ext>
            </a:extLst>
          </p:cNvPr>
          <p:cNvSpPr>
            <a:spLocks noChangeArrowheads="1" noChangeShapeType="1" noTextEdit="1"/>
          </p:cNvSpPr>
          <p:nvPr/>
        </p:nvSpPr>
        <p:spPr bwMode="auto">
          <a:xfrm>
            <a:off x="4191000" y="3733800"/>
            <a:ext cx="3810000" cy="2743200"/>
          </a:xfrm>
          <a:prstGeom prst="rect">
            <a:avLst/>
          </a:prstGeom>
        </p:spPr>
        <p:txBody>
          <a:bodyPr wrap="none" fromWordArt="1">
            <a:prstTxWarp prst="textArchDownPour">
              <a:avLst>
                <a:gd name="adj1" fmla="val 168856"/>
                <a:gd name="adj2" fmla="val 61167"/>
              </a:avLst>
            </a:prstTxWarp>
          </a:bodyPr>
          <a:lstStyle/>
          <a:p>
            <a:pPr algn="ctr"/>
            <a:r>
              <a:rPr lang="en-US" sz="3600" kern="10">
                <a:ln w="9525">
                  <a:solidFill>
                    <a:srgbClr val="0033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Competenţe</a:t>
            </a:r>
          </a:p>
        </p:txBody>
      </p:sp>
      <p:sp>
        <p:nvSpPr>
          <p:cNvPr id="55312" name="WordArt 16">
            <a:extLst>
              <a:ext uri="{FF2B5EF4-FFF2-40B4-BE49-F238E27FC236}">
                <a16:creationId xmlns:a16="http://schemas.microsoft.com/office/drawing/2014/main" id="{C7A90F68-F15D-89AA-3655-24DE8CE743DF}"/>
              </a:ext>
            </a:extLst>
          </p:cNvPr>
          <p:cNvSpPr>
            <a:spLocks noChangeArrowheads="1" noChangeShapeType="1" noTextEdit="1"/>
          </p:cNvSpPr>
          <p:nvPr/>
        </p:nvSpPr>
        <p:spPr bwMode="auto">
          <a:xfrm>
            <a:off x="4440239" y="0"/>
            <a:ext cx="3419475" cy="647700"/>
          </a:xfrm>
          <a:prstGeom prst="rect">
            <a:avLst/>
          </a:prstGeom>
        </p:spPr>
        <p:txBody>
          <a:bodyPr wrap="none" fromWordArt="1">
            <a:prstTxWarp prst="textPlain">
              <a:avLst>
                <a:gd name="adj" fmla="val 50000"/>
              </a:avLst>
            </a:prstTxWarp>
          </a:bodyPr>
          <a:lstStyle/>
          <a:p>
            <a:pPr algn="ctr"/>
            <a:r>
              <a:rPr lang="en-US" sz="3600" kern="10">
                <a:ln w="12700">
                  <a:solidFill>
                    <a:schemeClr val="accent2"/>
                  </a:solidFill>
                  <a:round/>
                  <a:headEnd/>
                  <a:tailEnd/>
                </a:ln>
                <a:solidFill>
                  <a:srgbClr val="FF0000"/>
                </a:solidFill>
                <a:effectLst>
                  <a:outerShdw dist="35921" dir="2700000" sy="50000" kx="2115830" algn="bl" rotWithShape="0">
                    <a:srgbClr val="C0C0C0">
                      <a:alpha val="79999"/>
                    </a:srgbClr>
                  </a:outerShdw>
                </a:effectLst>
                <a:latin typeface="Arial Black" panose="020B0A04020102020204" pitchFamily="34" charset="0"/>
              </a:rPr>
              <a:t>Sustenabilitate</a:t>
            </a:r>
          </a:p>
        </p:txBody>
      </p:sp>
      <p:sp>
        <p:nvSpPr>
          <p:cNvPr id="311313" name="WordArt 17">
            <a:extLst>
              <a:ext uri="{FF2B5EF4-FFF2-40B4-BE49-F238E27FC236}">
                <a16:creationId xmlns:a16="http://schemas.microsoft.com/office/drawing/2014/main" id="{748A23E5-827E-5653-2163-2C3C54879602}"/>
              </a:ext>
            </a:extLst>
          </p:cNvPr>
          <p:cNvSpPr>
            <a:spLocks noChangeArrowheads="1" noChangeShapeType="1" noTextEdit="1"/>
          </p:cNvSpPr>
          <p:nvPr/>
        </p:nvSpPr>
        <p:spPr bwMode="auto">
          <a:xfrm>
            <a:off x="5719764" y="4260850"/>
            <a:ext cx="930275" cy="330200"/>
          </a:xfrm>
          <a:prstGeom prst="rect">
            <a:avLst/>
          </a:prstGeom>
        </p:spPr>
        <p:txBody>
          <a:bodyPr wrap="none" fromWordArt="1">
            <a:prstTxWarp prst="textPlain">
              <a:avLst>
                <a:gd name="adj" fmla="val 50000"/>
              </a:avLst>
            </a:prstTxWarp>
          </a:bodyPr>
          <a:lstStyle/>
          <a:p>
            <a:pPr algn="ctr"/>
            <a:r>
              <a:rPr lang="en-US" sz="3600" kern="10" spc="720">
                <a:ln w="9525">
                  <a:solidFill>
                    <a:srgbClr val="FF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panose="020B0A04020102020204" pitchFamily="34" charset="0"/>
              </a:rPr>
              <a:t>Creştere</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311302"/>
                                        </p:tgtEl>
                                        <p:attrNameLst>
                                          <p:attrName>style.visibility</p:attrName>
                                        </p:attrNameLst>
                                      </p:cBhvr>
                                      <p:to>
                                        <p:strVal val="visible"/>
                                      </p:to>
                                    </p:set>
                                    <p:animEffect transition="in" filter="circle(out)">
                                      <p:cBhvr>
                                        <p:cTn id="7" dur="2000"/>
                                        <p:tgtEl>
                                          <p:spTgt spid="311302"/>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311301"/>
                                        </p:tgtEl>
                                        <p:attrNameLst>
                                          <p:attrName>style.visibility</p:attrName>
                                        </p:attrNameLst>
                                      </p:cBhvr>
                                      <p:to>
                                        <p:strVal val="visible"/>
                                      </p:to>
                                    </p:set>
                                    <p:animEffect transition="in" filter="circle(out)">
                                      <p:cBhvr>
                                        <p:cTn id="10" dur="2000"/>
                                        <p:tgtEl>
                                          <p:spTgt spid="311301"/>
                                        </p:tgtEl>
                                      </p:cBhvr>
                                    </p:animEffect>
                                  </p:childTnLst>
                                </p:cTn>
                              </p:par>
                              <p:par>
                                <p:cTn id="11" presetID="6" presetClass="entr" presetSubtype="32" fill="hold" nodeType="withEffect">
                                  <p:stCondLst>
                                    <p:cond delay="0"/>
                                  </p:stCondLst>
                                  <p:childTnLst>
                                    <p:set>
                                      <p:cBhvr>
                                        <p:cTn id="12" dur="1" fill="hold">
                                          <p:stCondLst>
                                            <p:cond delay="0"/>
                                          </p:stCondLst>
                                        </p:cTn>
                                        <p:tgtEl>
                                          <p:spTgt spid="311313"/>
                                        </p:tgtEl>
                                        <p:attrNameLst>
                                          <p:attrName>style.visibility</p:attrName>
                                        </p:attrNameLst>
                                      </p:cBhvr>
                                      <p:to>
                                        <p:strVal val="visible"/>
                                      </p:to>
                                    </p:set>
                                    <p:animEffect transition="in" filter="circle(out)">
                                      <p:cBhvr>
                                        <p:cTn id="13" dur="2000"/>
                                        <p:tgtEl>
                                          <p:spTgt spid="311313"/>
                                        </p:tgtEl>
                                      </p:cBhvr>
                                    </p:animEffect>
                                  </p:childTnLst>
                                </p:cTn>
                              </p:par>
                              <p:par>
                                <p:cTn id="14" presetID="6" presetClass="entr" presetSubtype="32" fill="hold" grpId="0" nodeType="withEffect" nodePh="1">
                                  <p:stCondLst>
                                    <p:cond delay="0"/>
                                  </p:stCondLst>
                                  <p:endCondLst>
                                    <p:cond evt="begin" delay="0">
                                      <p:tn val="14"/>
                                    </p:cond>
                                  </p:endCondLst>
                                  <p:childTnLst>
                                    <p:set>
                                      <p:cBhvr>
                                        <p:cTn id="15" dur="1" fill="hold">
                                          <p:stCondLst>
                                            <p:cond delay="0"/>
                                          </p:stCondLst>
                                        </p:cTn>
                                        <p:tgtEl>
                                          <p:spTgt spid="311300"/>
                                        </p:tgtEl>
                                        <p:attrNameLst>
                                          <p:attrName>style.visibility</p:attrName>
                                        </p:attrNameLst>
                                      </p:cBhvr>
                                      <p:to>
                                        <p:strVal val="visible"/>
                                      </p:to>
                                    </p:set>
                                    <p:animEffect transition="in" filter="circle(out)">
                                      <p:cBhvr>
                                        <p:cTn id="16" dur="2000"/>
                                        <p:tgtEl>
                                          <p:spTgt spid="31130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11304"/>
                                        </p:tgtEl>
                                        <p:attrNameLst>
                                          <p:attrName>style.visibility</p:attrName>
                                        </p:attrNameLst>
                                      </p:cBhvr>
                                      <p:to>
                                        <p:strVal val="visible"/>
                                      </p:to>
                                    </p:set>
                                    <p:animEffect transition="in" filter="wipe(left)">
                                      <p:cBhvr>
                                        <p:cTn id="21" dur="500"/>
                                        <p:tgtEl>
                                          <p:spTgt spid="31130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311303"/>
                                        </p:tgtEl>
                                        <p:attrNameLst>
                                          <p:attrName>style.visibility</p:attrName>
                                        </p:attrNameLst>
                                      </p:cBhvr>
                                      <p:to>
                                        <p:strVal val="visible"/>
                                      </p:to>
                                    </p:set>
                                    <p:animEffect transition="in" filter="wipe(right)">
                                      <p:cBhvr>
                                        <p:cTn id="29" dur="500"/>
                                        <p:tgtEl>
                                          <p:spTgt spid="31130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11305"/>
                                        </p:tgtEl>
                                        <p:attrNameLst>
                                          <p:attrName>style.visibility</p:attrName>
                                        </p:attrNameLst>
                                      </p:cBhvr>
                                      <p:to>
                                        <p:strVal val="visible"/>
                                      </p:to>
                                    </p:set>
                                    <p:animEffect transition="in" filter="wipe(down)">
                                      <p:cBhvr>
                                        <p:cTn id="37" dur="500"/>
                                        <p:tgtEl>
                                          <p:spTgt spid="311305"/>
                                        </p:tgtEl>
                                      </p:cBhvr>
                                    </p:animEffect>
                                  </p:childTnLst>
                                </p:cTn>
                              </p:par>
                              <p:par>
                                <p:cTn id="38" presetID="9" presetClass="entr" presetSubtype="0" fill="hold" nodeType="withEffect">
                                  <p:stCondLst>
                                    <p:cond delay="0"/>
                                  </p:stCondLst>
                                  <p:childTnLst>
                                    <p:set>
                                      <p:cBhvr>
                                        <p:cTn id="39" dur="1" fill="hold">
                                          <p:stCondLst>
                                            <p:cond delay="0"/>
                                          </p:stCondLst>
                                        </p:cTn>
                                        <p:tgtEl>
                                          <p:spTgt spid="311308"/>
                                        </p:tgtEl>
                                        <p:attrNameLst>
                                          <p:attrName>style.visibility</p:attrName>
                                        </p:attrNameLst>
                                      </p:cBhvr>
                                      <p:to>
                                        <p:strVal val="visible"/>
                                      </p:to>
                                    </p:set>
                                    <p:animEffect transition="in" filter="dissolve">
                                      <p:cBhvr>
                                        <p:cTn id="40" dur="500"/>
                                        <p:tgtEl>
                                          <p:spTgt spid="31130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6" presetClass="entr" presetSubtype="32" fill="hold" grpId="0" nodeType="clickEffect">
                                  <p:stCondLst>
                                    <p:cond delay="0"/>
                                  </p:stCondLst>
                                  <p:childTnLst>
                                    <p:set>
                                      <p:cBhvr>
                                        <p:cTn id="44" dur="1" fill="hold">
                                          <p:stCondLst>
                                            <p:cond delay="0"/>
                                          </p:stCondLst>
                                        </p:cTn>
                                        <p:tgtEl>
                                          <p:spTgt spid="311299"/>
                                        </p:tgtEl>
                                        <p:attrNameLst>
                                          <p:attrName>style.visibility</p:attrName>
                                        </p:attrNameLst>
                                      </p:cBhvr>
                                      <p:to>
                                        <p:strVal val="visible"/>
                                      </p:to>
                                    </p:set>
                                    <p:animEffect transition="in" filter="circle(out)">
                                      <p:cBhvr>
                                        <p:cTn id="45" dur="2000"/>
                                        <p:tgtEl>
                                          <p:spTgt spid="311299"/>
                                        </p:tgtEl>
                                      </p:cBhvr>
                                    </p:animEffect>
                                  </p:childTnLst>
                                </p:cTn>
                              </p:par>
                              <p:par>
                                <p:cTn id="46" presetID="6" presetClass="entr" presetSubtype="32" fill="hold" nodeType="withEffect">
                                  <p:stCondLst>
                                    <p:cond delay="0"/>
                                  </p:stCondLst>
                                  <p:childTnLst>
                                    <p:set>
                                      <p:cBhvr>
                                        <p:cTn id="47" dur="1" fill="hold">
                                          <p:stCondLst>
                                            <p:cond delay="0"/>
                                          </p:stCondLst>
                                        </p:cTn>
                                        <p:tgtEl>
                                          <p:spTgt spid="311309"/>
                                        </p:tgtEl>
                                        <p:attrNameLst>
                                          <p:attrName>style.visibility</p:attrName>
                                        </p:attrNameLst>
                                      </p:cBhvr>
                                      <p:to>
                                        <p:strVal val="visible"/>
                                      </p:to>
                                    </p:set>
                                    <p:animEffect transition="in" filter="circle(out)">
                                      <p:cBhvr>
                                        <p:cTn id="48" dur="2000"/>
                                        <p:tgtEl>
                                          <p:spTgt spid="311309"/>
                                        </p:tgtEl>
                                      </p:cBhvr>
                                    </p:animEffect>
                                  </p:childTnLst>
                                </p:cTn>
                              </p:par>
                              <p:par>
                                <p:cTn id="49" presetID="6" presetClass="entr" presetSubtype="32" fill="hold" nodeType="withEffect">
                                  <p:stCondLst>
                                    <p:cond delay="0"/>
                                  </p:stCondLst>
                                  <p:childTnLst>
                                    <p:set>
                                      <p:cBhvr>
                                        <p:cTn id="50" dur="1" fill="hold">
                                          <p:stCondLst>
                                            <p:cond delay="0"/>
                                          </p:stCondLst>
                                        </p:cTn>
                                        <p:tgtEl>
                                          <p:spTgt spid="311310"/>
                                        </p:tgtEl>
                                        <p:attrNameLst>
                                          <p:attrName>style.visibility</p:attrName>
                                        </p:attrNameLst>
                                      </p:cBhvr>
                                      <p:to>
                                        <p:strVal val="visible"/>
                                      </p:to>
                                    </p:set>
                                    <p:animEffect transition="in" filter="circle(out)">
                                      <p:cBhvr>
                                        <p:cTn id="51" dur="2000"/>
                                        <p:tgtEl>
                                          <p:spTgt spid="311310"/>
                                        </p:tgtEl>
                                      </p:cBhvr>
                                    </p:animEffect>
                                  </p:childTnLst>
                                </p:cTn>
                              </p:par>
                              <p:par>
                                <p:cTn id="52" presetID="6" presetClass="entr" presetSubtype="32" fill="hold" nodeType="withEffect">
                                  <p:stCondLst>
                                    <p:cond delay="0"/>
                                  </p:stCondLst>
                                  <p:childTnLst>
                                    <p:set>
                                      <p:cBhvr>
                                        <p:cTn id="53" dur="1" fill="hold">
                                          <p:stCondLst>
                                            <p:cond delay="0"/>
                                          </p:stCondLst>
                                        </p:cTn>
                                        <p:tgtEl>
                                          <p:spTgt spid="311311"/>
                                        </p:tgtEl>
                                        <p:attrNameLst>
                                          <p:attrName>style.visibility</p:attrName>
                                        </p:attrNameLst>
                                      </p:cBhvr>
                                      <p:to>
                                        <p:strVal val="visible"/>
                                      </p:to>
                                    </p:set>
                                    <p:animEffect transition="in" filter="circle(out)">
                                      <p:cBhvr>
                                        <p:cTn id="54" dur="2000"/>
                                        <p:tgtEl>
                                          <p:spTgt spid="311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9" grpId="0" animBg="1"/>
      <p:bldP spid="311300" grpId="0"/>
      <p:bldP spid="311301" grpId="0" animBg="1"/>
      <p:bldP spid="311303" grpId="0" animBg="1"/>
      <p:bldP spid="311304" grpId="0" animBg="1"/>
      <p:bldP spid="311305" grpId="0" animBg="1"/>
      <p:bldP spid="13"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cstate="print"/>
          <a:srcRect/>
          <a:stretch>
            <a:fillRect/>
          </a:stretch>
        </p:blipFill>
        <p:spPr bwMode="auto">
          <a:xfrm>
            <a:off x="-176169" y="1"/>
            <a:ext cx="12432485" cy="7141486"/>
          </a:xfrm>
          <a:prstGeom prst="rect">
            <a:avLst/>
          </a:prstGeom>
          <a:noFill/>
          <a:ln w="9525">
            <a:noFill/>
            <a:miter lim="800000"/>
            <a:headEnd/>
            <a:tailEnd/>
          </a:ln>
        </p:spPr>
      </p:pic>
      <p:pic>
        <p:nvPicPr>
          <p:cNvPr id="5" name="Picture 4" descr="Lucru_RO_Header"/>
          <p:cNvPicPr/>
          <p:nvPr/>
        </p:nvPicPr>
        <p:blipFill>
          <a:blip r:embed="rId4" cstate="print"/>
          <a:srcRect/>
          <a:stretch>
            <a:fillRect/>
          </a:stretch>
        </p:blipFill>
        <p:spPr bwMode="auto">
          <a:xfrm>
            <a:off x="2286000" y="0"/>
            <a:ext cx="7543800" cy="1066800"/>
          </a:xfrm>
          <a:prstGeom prst="rect">
            <a:avLst/>
          </a:prstGeom>
          <a:noFill/>
          <a:ln w="9525">
            <a:noFill/>
            <a:miter lim="800000"/>
            <a:headEnd/>
            <a:tailEnd/>
          </a:ln>
        </p:spPr>
      </p:pic>
      <p:graphicFrame>
        <p:nvGraphicFramePr>
          <p:cNvPr id="8" name="Diagram 7"/>
          <p:cNvGraphicFramePr/>
          <p:nvPr/>
        </p:nvGraphicFramePr>
        <p:xfrm>
          <a:off x="1905000" y="2438400"/>
          <a:ext cx="8382000" cy="2667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9" name="Diagram 8"/>
          <p:cNvGraphicFramePr/>
          <p:nvPr/>
        </p:nvGraphicFramePr>
        <p:xfrm>
          <a:off x="1981200" y="3810000"/>
          <a:ext cx="8382000" cy="30480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 0 L 0 -0.16111 " pathEditMode="relative" rAng="0" ptsTypes="AA">
                                      <p:cBhvr>
                                        <p:cTn id="6" dur="2000" fill="hold"/>
                                        <p:tgtEl>
                                          <p:spTgt spid="8"/>
                                        </p:tgtEl>
                                        <p:attrNameLst>
                                          <p:attrName>ppt_x</p:attrName>
                                          <p:attrName>ppt_y</p:attrName>
                                        </p:attrNameLst>
                                      </p:cBhvr>
                                      <p:rCtr x="0" y="-81"/>
                                    </p:animMotion>
                                  </p:childTnLst>
                                </p:cTn>
                              </p:par>
                              <p:par>
                                <p:cTn id="7" presetID="3" presetClass="entr" presetSubtype="5"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blinds(vertical)">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atra.png"/>
          <p:cNvPicPr>
            <a:picLocks noGrp="1" noChangeAspect="1"/>
          </p:cNvPicPr>
          <p:nvPr>
            <p:ph idx="1"/>
          </p:nvPr>
        </p:nvPicPr>
        <p:blipFill>
          <a:blip r:embed="rId2" cstate="print"/>
          <a:stretch>
            <a:fillRect/>
          </a:stretch>
        </p:blipFill>
        <p:spPr>
          <a:xfrm>
            <a:off x="1524000" y="0"/>
            <a:ext cx="9144000" cy="6957392"/>
          </a:xfrm>
        </p:spPr>
      </p:pic>
      <p:pic>
        <p:nvPicPr>
          <p:cNvPr id="1026" name="Picture 2"/>
          <p:cNvPicPr>
            <a:picLocks noChangeAspect="1" noChangeArrowheads="1"/>
          </p:cNvPicPr>
          <p:nvPr/>
        </p:nvPicPr>
        <p:blipFill>
          <a:blip r:embed="rId3" cstate="print"/>
          <a:srcRect/>
          <a:stretch>
            <a:fillRect/>
          </a:stretch>
        </p:blipFill>
        <p:spPr bwMode="auto">
          <a:xfrm>
            <a:off x="2855640" y="24108"/>
            <a:ext cx="6696744" cy="7008647"/>
          </a:xfrm>
          <a:prstGeom prst="rect">
            <a:avLst/>
          </a:prstGeom>
          <a:noFill/>
          <a:ln w="9525">
            <a:noFill/>
            <a:miter lim="800000"/>
            <a:headEnd/>
            <a:tailEnd/>
          </a:ln>
        </p:spPr>
      </p:pic>
      <p:pic>
        <p:nvPicPr>
          <p:cNvPr id="5" name="Picture 4" descr="persoan[.png"/>
          <p:cNvPicPr>
            <a:picLocks noChangeAspect="1"/>
          </p:cNvPicPr>
          <p:nvPr/>
        </p:nvPicPr>
        <p:blipFill>
          <a:blip r:embed="rId4" cstate="print">
            <a:clrChange>
              <a:clrFrom>
                <a:srgbClr val="FFFFFF"/>
              </a:clrFrom>
              <a:clrTo>
                <a:srgbClr val="FFFFFF">
                  <a:alpha val="0"/>
                </a:srgbClr>
              </a:clrTo>
            </a:clrChange>
          </a:blip>
          <a:stretch>
            <a:fillRect/>
          </a:stretch>
        </p:blipFill>
        <p:spPr>
          <a:xfrm>
            <a:off x="2999656" y="4221089"/>
            <a:ext cx="1997922" cy="2636911"/>
          </a:xfrm>
          <a:prstGeom prst="rect">
            <a:avLst/>
          </a:prstGeom>
        </p:spPr>
      </p:pic>
      <p:sp>
        <p:nvSpPr>
          <p:cNvPr id="6" name="Rectangle 5"/>
          <p:cNvSpPr/>
          <p:nvPr/>
        </p:nvSpPr>
        <p:spPr>
          <a:xfrm rot="16200000">
            <a:off x="523033" y="2967333"/>
            <a:ext cx="2949846"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o-RO"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Principiul</a:t>
            </a: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Rectangle 6"/>
          <p:cNvSpPr/>
          <p:nvPr/>
        </p:nvSpPr>
        <p:spPr>
          <a:xfrm rot="5400000" flipV="1">
            <a:off x="6131465" y="3001154"/>
            <a:ext cx="7988513"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o-RO"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Proporţionalităţii</a:t>
            </a: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Rectangle 7"/>
          <p:cNvSpPr/>
          <p:nvPr/>
        </p:nvSpPr>
        <p:spPr>
          <a:xfrm>
            <a:off x="3884126" y="6165304"/>
            <a:ext cx="6437468"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o-RO"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 intervenţie care pentru program</a:t>
            </a:r>
          </a:p>
          <a:p>
            <a:pPr algn="ctr"/>
            <a:r>
              <a:rPr lang="ro-RO"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Și ținând cont de finanțare pare de mică însemnătate ...</a:t>
            </a:r>
            <a:endPar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Rectangle 10"/>
          <p:cNvSpPr/>
          <p:nvPr/>
        </p:nvSpPr>
        <p:spPr>
          <a:xfrm>
            <a:off x="3791744" y="2924944"/>
            <a:ext cx="5243038"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o-RO"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Poate avea o valoare adăugată semnificativă </a:t>
            </a:r>
          </a:p>
          <a:p>
            <a:pPr algn="ctr"/>
            <a:r>
              <a:rPr lang="ro-RO"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pentru o școală</a:t>
            </a:r>
            <a:endPar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2.77778E-7 1.11111E-6 L 0.29236 -0.55972 " pathEditMode="relative" rAng="0" ptsTypes="AA">
                                      <p:cBhvr>
                                        <p:cTn id="6" dur="2000" fill="hold"/>
                                        <p:tgtEl>
                                          <p:spTgt spid="5"/>
                                        </p:tgtEl>
                                        <p:attrNameLst>
                                          <p:attrName>ppt_x</p:attrName>
                                          <p:attrName>ppt_y</p:attrName>
                                        </p:attrNameLst>
                                      </p:cBhvr>
                                      <p:rCtr x="14600" y="-28000"/>
                                    </p:animMotion>
                                  </p:childTnLst>
                                </p:cTn>
                              </p:par>
                              <p:par>
                                <p:cTn id="7" presetID="3" presetClass="entr" presetSubtype="5"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linds(vertical)">
                                      <p:cBhvr>
                                        <p:cTn id="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144CA-CBD4-E6F2-AB49-3F1D540D57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2433AA-FAB7-CEAC-76B4-D798CD11A53E}"/>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667025A5-40AE-2989-C897-D6135B7DAC05}"/>
              </a:ext>
            </a:extLst>
          </p:cNvPr>
          <p:cNvPicPr>
            <a:picLocks noChangeAspect="1"/>
          </p:cNvPicPr>
          <p:nvPr/>
        </p:nvPicPr>
        <p:blipFill>
          <a:blip r:embed="rId2"/>
          <a:stretch>
            <a:fillRect/>
          </a:stretch>
        </p:blipFill>
        <p:spPr>
          <a:xfrm>
            <a:off x="-171449" y="-53358"/>
            <a:ext cx="12363450" cy="7122432"/>
          </a:xfrm>
          <a:prstGeom prst="rect">
            <a:avLst/>
          </a:prstGeom>
        </p:spPr>
      </p:pic>
      <p:pic>
        <p:nvPicPr>
          <p:cNvPr id="11" name="Picture 10">
            <a:extLst>
              <a:ext uri="{FF2B5EF4-FFF2-40B4-BE49-F238E27FC236}">
                <a16:creationId xmlns:a16="http://schemas.microsoft.com/office/drawing/2014/main" id="{AEC496A8-3393-38A8-FD5A-5CFCAF3BD0D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414218" y="3341034"/>
            <a:ext cx="1655512" cy="2015658"/>
          </a:xfrm>
          <a:prstGeom prst="rect">
            <a:avLst/>
          </a:prstGeom>
        </p:spPr>
      </p:pic>
      <p:pic>
        <p:nvPicPr>
          <p:cNvPr id="13" name="Picture 12">
            <a:extLst>
              <a:ext uri="{FF2B5EF4-FFF2-40B4-BE49-F238E27FC236}">
                <a16:creationId xmlns:a16="http://schemas.microsoft.com/office/drawing/2014/main" id="{2C198660-55CC-0892-5D14-34CE8623A87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060162" y="3783106"/>
            <a:ext cx="1005715" cy="1573586"/>
          </a:xfrm>
          <a:prstGeom prst="rect">
            <a:avLst/>
          </a:prstGeom>
        </p:spPr>
      </p:pic>
      <p:sp>
        <p:nvSpPr>
          <p:cNvPr id="14" name="Rectangle 13">
            <a:extLst>
              <a:ext uri="{FF2B5EF4-FFF2-40B4-BE49-F238E27FC236}">
                <a16:creationId xmlns:a16="http://schemas.microsoft.com/office/drawing/2014/main" id="{39729221-D6EC-399F-BC9E-04391CD1E7EC}"/>
              </a:ext>
            </a:extLst>
          </p:cNvPr>
          <p:cNvSpPr/>
          <p:nvPr/>
        </p:nvSpPr>
        <p:spPr>
          <a:xfrm>
            <a:off x="370810" y="113243"/>
            <a:ext cx="11450379" cy="923330"/>
          </a:xfrm>
          <a:prstGeom prst="rect">
            <a:avLst/>
          </a:prstGeom>
        </p:spPr>
        <p:style>
          <a:lnRef idx="0">
            <a:schemeClr val="accent2"/>
          </a:lnRef>
          <a:fillRef idx="3">
            <a:schemeClr val="accent2"/>
          </a:fillRef>
          <a:effectRef idx="3">
            <a:schemeClr val="accent2"/>
          </a:effectRef>
          <a:fontRef idx="minor">
            <a:schemeClr val="lt1"/>
          </a:fontRef>
        </p:style>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ro-RO" sz="5400" b="1" cap="none" spc="0" dirty="0">
                <a:ln/>
                <a:solidFill>
                  <a:schemeClr val="bg1"/>
                </a:solidFill>
                <a:effectLst/>
              </a:rPr>
              <a:t>Etape în vederea completării raportului</a:t>
            </a:r>
            <a:endParaRPr lang="en-US" sz="5400" b="1" cap="none" spc="0" dirty="0">
              <a:ln/>
              <a:solidFill>
                <a:schemeClr val="bg1"/>
              </a:solidFill>
              <a:effectLst/>
            </a:endParaRPr>
          </a:p>
        </p:txBody>
      </p:sp>
    </p:spTree>
    <p:extLst>
      <p:ext uri="{BB962C8B-B14F-4D97-AF65-F5344CB8AC3E}">
        <p14:creationId xmlns:p14="http://schemas.microsoft.com/office/powerpoint/2010/main" val="193025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par>
                                <p:cTn id="7" presetID="42" presetClass="path" presetSubtype="0" accel="50000" decel="50000" fill="hold" nodeType="withEffect">
                                  <p:stCondLst>
                                    <p:cond delay="500"/>
                                  </p:stCondLst>
                                  <p:childTnLst>
                                    <p:animMotion origin="layout" path="M 1.45833E-6 -3.7037E-6 L -0.21706 0.08797 " pathEditMode="relative" rAng="0" ptsTypes="AA">
                                      <p:cBhvr>
                                        <p:cTn id="8" dur="2000" fill="hold"/>
                                        <p:tgtEl>
                                          <p:spTgt spid="13"/>
                                        </p:tgtEl>
                                        <p:attrNameLst>
                                          <p:attrName>ppt_x</p:attrName>
                                          <p:attrName>ppt_y</p:attrName>
                                        </p:attrNameLst>
                                      </p:cBhvr>
                                      <p:rCtr x="-10859" y="43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valInfo_Evaluation_Competence">
            <a:extLst>
              <a:ext uri="{FF2B5EF4-FFF2-40B4-BE49-F238E27FC236}">
                <a16:creationId xmlns:a16="http://schemas.microsoft.com/office/drawing/2014/main" id="{DD6E47B5-9A1C-735E-27EC-152833FB2BB4}"/>
              </a:ext>
            </a:extLst>
          </p:cNvPr>
          <p:cNvPicPr>
            <a:picLocks noChangeAspect="1"/>
          </p:cNvPicPr>
          <p:nvPr/>
        </p:nvPicPr>
        <p:blipFill>
          <a:blip r:embed="rId2">
            <a:extLst>
              <a:ext uri="{28A0092B-C50C-407E-A947-70E740481C1C}">
                <a14:useLocalDpi xmlns:a14="http://schemas.microsoft.com/office/drawing/2010/main" val="0"/>
              </a:ext>
            </a:extLst>
          </a:blip>
          <a:srcRect t="5882" b="5882"/>
          <a:stretch>
            <a:fillRect/>
          </a:stretch>
        </p:blipFill>
        <p:spPr bwMode="auto">
          <a:xfrm>
            <a:off x="2656305" y="913972"/>
            <a:ext cx="7260389" cy="5943600"/>
          </a:xfrm>
          <a:prstGeom prst="rect">
            <a:avLst/>
          </a:prstGeom>
          <a:noFill/>
        </p:spPr>
      </p:pic>
      <p:sp>
        <p:nvSpPr>
          <p:cNvPr id="5" name="Rectangle 4">
            <a:extLst>
              <a:ext uri="{FF2B5EF4-FFF2-40B4-BE49-F238E27FC236}">
                <a16:creationId xmlns:a16="http://schemas.microsoft.com/office/drawing/2014/main" id="{8DC91BB1-39A1-D0F7-04D9-D1D88936AA03}"/>
              </a:ext>
            </a:extLst>
          </p:cNvPr>
          <p:cNvSpPr/>
          <p:nvPr/>
        </p:nvSpPr>
        <p:spPr>
          <a:xfrm>
            <a:off x="1529728" y="188273"/>
            <a:ext cx="9132565" cy="646331"/>
          </a:xfrm>
          <a:prstGeom prst="rect">
            <a:avLst/>
          </a:prstGeom>
          <a:noFill/>
        </p:spPr>
        <p:txBody>
          <a:bodyPr wrap="none" lIns="91440" tIns="45720" rIns="91440" bIns="45720">
            <a:spAutoFit/>
          </a:bodyPr>
          <a:lstStyle/>
          <a:p>
            <a:pPr algn="ctr"/>
            <a:r>
              <a:rPr lang="ro-RO" sz="3600" b="1" cap="none" spc="50" dirty="0">
                <a:ln w="0"/>
                <a:solidFill>
                  <a:schemeClr val="bg2"/>
                </a:solidFill>
                <a:effectLst>
                  <a:innerShdw blurRad="63500" dist="50800" dir="13500000">
                    <a:srgbClr val="000000">
                      <a:alpha val="50000"/>
                    </a:srgbClr>
                  </a:innerShdw>
                </a:effectLst>
              </a:rPr>
              <a:t>Citirea cu atenție a următoarelor documente:</a:t>
            </a:r>
            <a:endParaRPr lang="en-US" sz="3600" b="1" cap="none" spc="50" dirty="0">
              <a:ln w="0"/>
              <a:solidFill>
                <a:schemeClr val="bg2"/>
              </a:solidFill>
              <a:effectLst>
                <a:innerShdw blurRad="63500" dist="50800" dir="13500000">
                  <a:srgbClr val="000000">
                    <a:alpha val="50000"/>
                  </a:srgbClr>
                </a:innerShdw>
              </a:effectLst>
            </a:endParaRPr>
          </a:p>
        </p:txBody>
      </p:sp>
      <p:sp>
        <p:nvSpPr>
          <p:cNvPr id="6" name="TextBox 5">
            <a:extLst>
              <a:ext uri="{FF2B5EF4-FFF2-40B4-BE49-F238E27FC236}">
                <a16:creationId xmlns:a16="http://schemas.microsoft.com/office/drawing/2014/main" id="{D2048CCD-9562-ADCA-BC65-A91A6137E21C}"/>
              </a:ext>
            </a:extLst>
          </p:cNvPr>
          <p:cNvSpPr txBox="1"/>
          <p:nvPr/>
        </p:nvSpPr>
        <p:spPr>
          <a:xfrm>
            <a:off x="4917122" y="1142714"/>
            <a:ext cx="2958352" cy="5355312"/>
          </a:xfrm>
          <a:prstGeom prst="rect">
            <a:avLst/>
          </a:prstGeom>
          <a:noFill/>
        </p:spPr>
        <p:txBody>
          <a:bodyPr wrap="square" rtlCol="0">
            <a:spAutoFit/>
          </a:bodyPr>
          <a:lstStyle/>
          <a:p>
            <a:r>
              <a:rPr lang="ro-RO" b="1" dirty="0">
                <a:solidFill>
                  <a:srgbClr val="FF0000"/>
                </a:solidFill>
              </a:rPr>
              <a:t>Formularul de candidatura</a:t>
            </a:r>
          </a:p>
          <a:p>
            <a:endParaRPr lang="ro-RO" b="1" dirty="0">
              <a:solidFill>
                <a:srgbClr val="FF0000"/>
              </a:solidFill>
            </a:endParaRPr>
          </a:p>
          <a:p>
            <a:r>
              <a:rPr lang="ro-RO" b="1" dirty="0">
                <a:solidFill>
                  <a:srgbClr val="FF0000"/>
                </a:solidFill>
              </a:rPr>
              <a:t>Contractul de finanțare</a:t>
            </a:r>
          </a:p>
          <a:p>
            <a:endParaRPr lang="ro-RO" b="1" dirty="0">
              <a:solidFill>
                <a:srgbClr val="FF0000"/>
              </a:solidFill>
            </a:endParaRPr>
          </a:p>
          <a:p>
            <a:r>
              <a:rPr lang="ro-RO" b="1" dirty="0">
                <a:solidFill>
                  <a:srgbClr val="FF0000"/>
                </a:solidFill>
              </a:rPr>
              <a:t>Planul de implementare</a:t>
            </a:r>
          </a:p>
          <a:p>
            <a:endParaRPr lang="ro-RO" b="1" dirty="0">
              <a:solidFill>
                <a:srgbClr val="FF0000"/>
              </a:solidFill>
            </a:endParaRPr>
          </a:p>
          <a:p>
            <a:r>
              <a:rPr lang="ro-RO" b="1" dirty="0">
                <a:solidFill>
                  <a:srgbClr val="FF0000"/>
                </a:solidFill>
              </a:rPr>
              <a:t>Planul de comunicare</a:t>
            </a:r>
          </a:p>
          <a:p>
            <a:endParaRPr lang="ro-RO" b="1" dirty="0">
              <a:solidFill>
                <a:srgbClr val="FF0000"/>
              </a:solidFill>
            </a:endParaRPr>
          </a:p>
          <a:p>
            <a:r>
              <a:rPr lang="ro-RO" b="1" dirty="0">
                <a:solidFill>
                  <a:srgbClr val="FF0000"/>
                </a:solidFill>
              </a:rPr>
              <a:t>Planul de monitorizare</a:t>
            </a:r>
          </a:p>
          <a:p>
            <a:endParaRPr lang="ro-RO" b="1" dirty="0">
              <a:solidFill>
                <a:srgbClr val="FF0000"/>
              </a:solidFill>
            </a:endParaRPr>
          </a:p>
          <a:p>
            <a:r>
              <a:rPr lang="ro-RO" b="1" dirty="0">
                <a:solidFill>
                  <a:srgbClr val="FF0000"/>
                </a:solidFill>
              </a:rPr>
              <a:t>Rapoartele individuale</a:t>
            </a:r>
          </a:p>
          <a:p>
            <a:endParaRPr lang="ro-RO" b="1" dirty="0">
              <a:solidFill>
                <a:srgbClr val="FF0000"/>
              </a:solidFill>
            </a:endParaRPr>
          </a:p>
          <a:p>
            <a:r>
              <a:rPr lang="ro-RO" b="1" dirty="0">
                <a:solidFill>
                  <a:srgbClr val="FF0000"/>
                </a:solidFill>
              </a:rPr>
              <a:t>Ghidul candidatului 2021</a:t>
            </a:r>
          </a:p>
          <a:p>
            <a:endParaRPr lang="ro-RO" dirty="0"/>
          </a:p>
          <a:p>
            <a:endParaRPr lang="ro-RO" dirty="0"/>
          </a:p>
          <a:p>
            <a:endParaRPr lang="ro-RO" dirty="0"/>
          </a:p>
          <a:p>
            <a:endParaRPr lang="ro-RO" dirty="0"/>
          </a:p>
          <a:p>
            <a:endParaRPr lang="ro-RO" dirty="0"/>
          </a:p>
          <a:p>
            <a:endParaRPr lang="en-US" dirty="0"/>
          </a:p>
        </p:txBody>
      </p:sp>
      <p:pic>
        <p:nvPicPr>
          <p:cNvPr id="7" name="Picture 6">
            <a:extLst>
              <a:ext uri="{FF2B5EF4-FFF2-40B4-BE49-F238E27FC236}">
                <a16:creationId xmlns:a16="http://schemas.microsoft.com/office/drawing/2014/main" id="{810438A7-001D-7F91-BBCB-C703A6026C9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634" y="5162550"/>
            <a:ext cx="1176461" cy="1432392"/>
          </a:xfrm>
          <a:prstGeom prst="rect">
            <a:avLst/>
          </a:prstGeom>
        </p:spPr>
      </p:pic>
      <p:pic>
        <p:nvPicPr>
          <p:cNvPr id="8" name="Picture 7">
            <a:extLst>
              <a:ext uri="{FF2B5EF4-FFF2-40B4-BE49-F238E27FC236}">
                <a16:creationId xmlns:a16="http://schemas.microsoft.com/office/drawing/2014/main" id="{556692F2-BBAF-2544-BAC6-174CE383FCC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7500" b="9404"/>
          <a:stretch>
            <a:fillRect/>
          </a:stretch>
        </p:blipFill>
        <p:spPr bwMode="auto">
          <a:xfrm>
            <a:off x="4864090" y="4612155"/>
            <a:ext cx="2538842" cy="1982787"/>
          </a:xfrm>
          <a:prstGeom prst="rect">
            <a:avLst/>
          </a:prstGeom>
          <a:noFill/>
          <a:ln>
            <a:noFill/>
          </a:ln>
        </p:spPr>
      </p:pic>
      <p:sp>
        <p:nvSpPr>
          <p:cNvPr id="10" name="Speech Bubble: Rectangle with Corners Rounded 9">
            <a:extLst>
              <a:ext uri="{FF2B5EF4-FFF2-40B4-BE49-F238E27FC236}">
                <a16:creationId xmlns:a16="http://schemas.microsoft.com/office/drawing/2014/main" id="{77A35083-A208-4798-5805-611803255A91}"/>
              </a:ext>
            </a:extLst>
          </p:cNvPr>
          <p:cNvSpPr/>
          <p:nvPr/>
        </p:nvSpPr>
        <p:spPr>
          <a:xfrm>
            <a:off x="7799115" y="4119579"/>
            <a:ext cx="2538842" cy="582706"/>
          </a:xfrm>
          <a:prstGeom prst="wedgeRoundRectCallout">
            <a:avLst>
              <a:gd name="adj1" fmla="val -58615"/>
              <a:gd name="adj2" fmla="val 1942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rgbClr val="FF0000"/>
                </a:solidFill>
              </a:rPr>
              <a:t>Atenție la indicatori!</a:t>
            </a:r>
            <a:endParaRPr lang="en-US" dirty="0">
              <a:solidFill>
                <a:srgbClr val="FF0000"/>
              </a:solidFill>
            </a:endParaRPr>
          </a:p>
        </p:txBody>
      </p:sp>
    </p:spTree>
    <p:extLst>
      <p:ext uri="{BB962C8B-B14F-4D97-AF65-F5344CB8AC3E}">
        <p14:creationId xmlns:p14="http://schemas.microsoft.com/office/powerpoint/2010/main" val="1077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animEffect transition="in" filter="fade">
                                      <p:cBhvr>
                                        <p:cTn id="27" dur="500"/>
                                        <p:tgtEl>
                                          <p:spTgt spid="6">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10" end="10"/>
                                            </p:txEl>
                                          </p:spTgt>
                                        </p:tgtEl>
                                        <p:attrNameLst>
                                          <p:attrName>style.visibility</p:attrName>
                                        </p:attrNameLst>
                                      </p:cBhvr>
                                      <p:to>
                                        <p:strVal val="visible"/>
                                      </p:to>
                                    </p:set>
                                    <p:animEffect transition="in" filter="fade">
                                      <p:cBhvr>
                                        <p:cTn id="32" dur="500"/>
                                        <p:tgtEl>
                                          <p:spTgt spid="6">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12" end="12"/>
                                            </p:txEl>
                                          </p:spTgt>
                                        </p:tgtEl>
                                        <p:attrNameLst>
                                          <p:attrName>style.visibility</p:attrName>
                                        </p:attrNameLst>
                                      </p:cBhvr>
                                      <p:to>
                                        <p:strVal val="visible"/>
                                      </p:to>
                                    </p:set>
                                    <p:animEffect transition="in" filter="fade">
                                      <p:cBhvr>
                                        <p:cTn id="37" dur="500"/>
                                        <p:tgtEl>
                                          <p:spTgt spid="6">
                                            <p:txEl>
                                              <p:pRg st="12" end="1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ox(out)">
                                      <p:cBhvr>
                                        <p:cTn id="4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144CA-CBD4-E6F2-AB49-3F1D540D57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2433AA-FAB7-CEAC-76B4-D798CD11A53E}"/>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667025A5-40AE-2989-C897-D6135B7DAC05}"/>
              </a:ext>
            </a:extLst>
          </p:cNvPr>
          <p:cNvPicPr>
            <a:picLocks noChangeAspect="1"/>
          </p:cNvPicPr>
          <p:nvPr/>
        </p:nvPicPr>
        <p:blipFill>
          <a:blip r:embed="rId2"/>
          <a:stretch>
            <a:fillRect/>
          </a:stretch>
        </p:blipFill>
        <p:spPr>
          <a:xfrm>
            <a:off x="-171449" y="-53358"/>
            <a:ext cx="12363450" cy="7122432"/>
          </a:xfrm>
          <a:prstGeom prst="rect">
            <a:avLst/>
          </a:prstGeom>
        </p:spPr>
      </p:pic>
      <p:pic>
        <p:nvPicPr>
          <p:cNvPr id="11" name="Picture 10">
            <a:extLst>
              <a:ext uri="{FF2B5EF4-FFF2-40B4-BE49-F238E27FC236}">
                <a16:creationId xmlns:a16="http://schemas.microsoft.com/office/drawing/2014/main" id="{AEC496A8-3393-38A8-FD5A-5CFCAF3BD0D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070383" y="4161305"/>
            <a:ext cx="1655512" cy="2015658"/>
          </a:xfrm>
          <a:prstGeom prst="rect">
            <a:avLst/>
          </a:prstGeom>
        </p:spPr>
      </p:pic>
      <p:pic>
        <p:nvPicPr>
          <p:cNvPr id="13" name="Picture 12">
            <a:extLst>
              <a:ext uri="{FF2B5EF4-FFF2-40B4-BE49-F238E27FC236}">
                <a16:creationId xmlns:a16="http://schemas.microsoft.com/office/drawing/2014/main" id="{2C198660-55CC-0892-5D14-34CE8623A87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159644" y="4382341"/>
            <a:ext cx="1005715" cy="1573586"/>
          </a:xfrm>
          <a:prstGeom prst="rect">
            <a:avLst/>
          </a:prstGeom>
        </p:spPr>
      </p:pic>
      <p:sp>
        <p:nvSpPr>
          <p:cNvPr id="14" name="Rectangle 13">
            <a:extLst>
              <a:ext uri="{FF2B5EF4-FFF2-40B4-BE49-F238E27FC236}">
                <a16:creationId xmlns:a16="http://schemas.microsoft.com/office/drawing/2014/main" id="{39729221-D6EC-399F-BC9E-04391CD1E7EC}"/>
              </a:ext>
            </a:extLst>
          </p:cNvPr>
          <p:cNvSpPr/>
          <p:nvPr/>
        </p:nvSpPr>
        <p:spPr>
          <a:xfrm>
            <a:off x="370810" y="113243"/>
            <a:ext cx="11450379" cy="923330"/>
          </a:xfrm>
          <a:prstGeom prst="rect">
            <a:avLst/>
          </a:prstGeom>
        </p:spPr>
        <p:style>
          <a:lnRef idx="0">
            <a:schemeClr val="accent2"/>
          </a:lnRef>
          <a:fillRef idx="3">
            <a:schemeClr val="accent2"/>
          </a:fillRef>
          <a:effectRef idx="3">
            <a:schemeClr val="accent2"/>
          </a:effectRef>
          <a:fontRef idx="minor">
            <a:schemeClr val="lt1"/>
          </a:fontRef>
        </p:style>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ro-RO" sz="5400" b="1" cap="none" spc="0" dirty="0">
                <a:ln/>
                <a:solidFill>
                  <a:schemeClr val="bg1"/>
                </a:solidFill>
                <a:effectLst/>
              </a:rPr>
              <a:t>Etape în vederea completării raportului</a:t>
            </a:r>
            <a:endParaRPr lang="en-US" sz="5400" b="1" cap="none" spc="0" dirty="0">
              <a:ln/>
              <a:solidFill>
                <a:schemeClr val="bg1"/>
              </a:solidFill>
              <a:effectLst/>
            </a:endParaRPr>
          </a:p>
        </p:txBody>
      </p:sp>
    </p:spTree>
    <p:extLst>
      <p:ext uri="{BB962C8B-B14F-4D97-AF65-F5344CB8AC3E}">
        <p14:creationId xmlns:p14="http://schemas.microsoft.com/office/powerpoint/2010/main" val="103920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par>
                                <p:cTn id="7" presetID="42" presetClass="path" presetSubtype="0" accel="50000" decel="50000" fill="hold" nodeType="withEffect">
                                  <p:stCondLst>
                                    <p:cond delay="500"/>
                                  </p:stCondLst>
                                  <p:childTnLst>
                                    <p:animMotion origin="layout" path="M -0.00573 -0.06805 L -0.35599 0.14028 " pathEditMode="relative" rAng="0" ptsTypes="AA">
                                      <p:cBhvr>
                                        <p:cTn id="8" dur="2000" fill="hold"/>
                                        <p:tgtEl>
                                          <p:spTgt spid="13"/>
                                        </p:tgtEl>
                                        <p:attrNameLst>
                                          <p:attrName>ppt_x</p:attrName>
                                          <p:attrName>ppt_y</p:attrName>
                                        </p:attrNameLst>
                                      </p:cBhvr>
                                      <p:rCtr x="-17513" y="10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valInfo_Evaluation_Competence">
            <a:extLst>
              <a:ext uri="{FF2B5EF4-FFF2-40B4-BE49-F238E27FC236}">
                <a16:creationId xmlns:a16="http://schemas.microsoft.com/office/drawing/2014/main" id="{DD6E47B5-9A1C-735E-27EC-152833FB2BB4}"/>
              </a:ext>
            </a:extLst>
          </p:cNvPr>
          <p:cNvPicPr>
            <a:picLocks noChangeAspect="1"/>
          </p:cNvPicPr>
          <p:nvPr/>
        </p:nvPicPr>
        <p:blipFill>
          <a:blip r:embed="rId2">
            <a:extLst>
              <a:ext uri="{28A0092B-C50C-407E-A947-70E740481C1C}">
                <a14:useLocalDpi xmlns:a14="http://schemas.microsoft.com/office/drawing/2010/main" val="0"/>
              </a:ext>
            </a:extLst>
          </a:blip>
          <a:srcRect t="5882" b="5882"/>
          <a:stretch>
            <a:fillRect/>
          </a:stretch>
        </p:blipFill>
        <p:spPr bwMode="auto">
          <a:xfrm>
            <a:off x="2132430" y="81176"/>
            <a:ext cx="8179050" cy="6695647"/>
          </a:xfrm>
          <a:prstGeom prst="rect">
            <a:avLst/>
          </a:prstGeom>
          <a:noFill/>
        </p:spPr>
      </p:pic>
      <p:pic>
        <p:nvPicPr>
          <p:cNvPr id="7" name="Picture 6">
            <a:extLst>
              <a:ext uri="{FF2B5EF4-FFF2-40B4-BE49-F238E27FC236}">
                <a16:creationId xmlns:a16="http://schemas.microsoft.com/office/drawing/2014/main" id="{810438A7-001D-7F91-BBCB-C703A6026C9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634" y="5162550"/>
            <a:ext cx="1176461" cy="1432392"/>
          </a:xfrm>
          <a:prstGeom prst="rect">
            <a:avLst/>
          </a:prstGeom>
        </p:spPr>
      </p:pic>
      <p:sp>
        <p:nvSpPr>
          <p:cNvPr id="2" name="TextBox 1">
            <a:extLst>
              <a:ext uri="{FF2B5EF4-FFF2-40B4-BE49-F238E27FC236}">
                <a16:creationId xmlns:a16="http://schemas.microsoft.com/office/drawing/2014/main" id="{5D3768FB-45D3-1FB9-792C-C95901A22108}"/>
              </a:ext>
            </a:extLst>
          </p:cNvPr>
          <p:cNvSpPr txBox="1"/>
          <p:nvPr/>
        </p:nvSpPr>
        <p:spPr>
          <a:xfrm>
            <a:off x="4555080" y="474344"/>
            <a:ext cx="3333750" cy="6186309"/>
          </a:xfrm>
          <a:prstGeom prst="rect">
            <a:avLst/>
          </a:prstGeom>
          <a:noFill/>
        </p:spPr>
        <p:txBody>
          <a:bodyPr wrap="square" rtlCol="0">
            <a:spAutoFit/>
          </a:bodyPr>
          <a:lstStyle/>
          <a:p>
            <a:r>
              <a:rPr lang="ro-RO" dirty="0">
                <a:solidFill>
                  <a:srgbClr val="FF0000"/>
                </a:solidFill>
              </a:rPr>
              <a:t>Citirea cu atenție a formularului de raport final narativ </a:t>
            </a:r>
          </a:p>
          <a:p>
            <a:endParaRPr lang="ro-RO" dirty="0">
              <a:solidFill>
                <a:srgbClr val="FF0000"/>
              </a:solidFill>
            </a:endParaRPr>
          </a:p>
          <a:p>
            <a:endParaRPr lang="ro-RO" dirty="0">
              <a:solidFill>
                <a:srgbClr val="FF0000"/>
              </a:solidFill>
            </a:endParaRPr>
          </a:p>
          <a:p>
            <a:endParaRPr lang="ro-RO" dirty="0">
              <a:solidFill>
                <a:srgbClr val="FF0000"/>
              </a:solidFill>
            </a:endParaRPr>
          </a:p>
          <a:p>
            <a:endParaRPr lang="ro-RO" dirty="0">
              <a:solidFill>
                <a:srgbClr val="FF0000"/>
              </a:solidFill>
            </a:endParaRPr>
          </a:p>
          <a:p>
            <a:endParaRPr lang="ro-RO" dirty="0">
              <a:solidFill>
                <a:srgbClr val="FF0000"/>
              </a:solidFill>
            </a:endParaRPr>
          </a:p>
          <a:p>
            <a:endParaRPr lang="ro-RO" dirty="0">
              <a:solidFill>
                <a:srgbClr val="FF0000"/>
              </a:solidFill>
            </a:endParaRPr>
          </a:p>
          <a:p>
            <a:endParaRPr lang="ro-RO" dirty="0">
              <a:solidFill>
                <a:srgbClr val="FF0000"/>
              </a:solidFill>
            </a:endParaRPr>
          </a:p>
          <a:p>
            <a:endParaRPr lang="ro-RO" dirty="0">
              <a:solidFill>
                <a:srgbClr val="FF0000"/>
              </a:solidFill>
            </a:endParaRPr>
          </a:p>
          <a:p>
            <a:r>
              <a:rPr lang="ro-RO" dirty="0">
                <a:solidFill>
                  <a:srgbClr val="FF0000"/>
                </a:solidFill>
              </a:rPr>
              <a:t>Redactarea răspunsurilor într-un fișier Word</a:t>
            </a:r>
          </a:p>
          <a:p>
            <a:endParaRPr lang="ro-RO" dirty="0">
              <a:solidFill>
                <a:srgbClr val="FF0000"/>
              </a:solidFill>
            </a:endParaRPr>
          </a:p>
          <a:p>
            <a:r>
              <a:rPr lang="ro-RO" dirty="0">
                <a:solidFill>
                  <a:srgbClr val="FF0000"/>
                </a:solidFill>
              </a:rPr>
              <a:t>Accesarea formularului online la adresa: </a:t>
            </a:r>
            <a:r>
              <a:rPr lang="ro-RO" dirty="0">
                <a:solidFill>
                  <a:schemeClr val="accent1">
                    <a:lumMod val="75000"/>
                  </a:schemeClr>
                </a:solidFill>
                <a:hlinkClick r:id="rId4">
                  <a:extLst>
                    <a:ext uri="{A12FA001-AC4F-418D-AE19-62706E023703}">
                      <ahyp:hlinkClr xmlns:ahyp="http://schemas.microsoft.com/office/drawing/2018/hyperlinkcolor" val="tx"/>
                    </a:ext>
                  </a:extLst>
                </a:hlinkClick>
              </a:rPr>
              <a:t>https://www.surveymonkey.com/r/Z7V6T2N</a:t>
            </a:r>
            <a:endParaRPr lang="ro-RO" dirty="0">
              <a:solidFill>
                <a:schemeClr val="accent1">
                  <a:lumMod val="75000"/>
                </a:schemeClr>
              </a:solidFill>
            </a:endParaRPr>
          </a:p>
          <a:p>
            <a:endParaRPr lang="ro-RO" dirty="0">
              <a:solidFill>
                <a:srgbClr val="FF0000"/>
              </a:solidFill>
            </a:endParaRPr>
          </a:p>
          <a:p>
            <a:r>
              <a:rPr lang="ro-RO" dirty="0">
                <a:solidFill>
                  <a:srgbClr val="FF0000"/>
                </a:solidFill>
              </a:rPr>
              <a:t>Copierea raspunsurilor in formularul online</a:t>
            </a:r>
          </a:p>
          <a:p>
            <a:endParaRPr lang="ro-RO" dirty="0"/>
          </a:p>
          <a:p>
            <a:endParaRPr lang="ro-RO" dirty="0"/>
          </a:p>
        </p:txBody>
      </p:sp>
      <p:pic>
        <p:nvPicPr>
          <p:cNvPr id="12" name="Picture 11">
            <a:extLst>
              <a:ext uri="{FF2B5EF4-FFF2-40B4-BE49-F238E27FC236}">
                <a16:creationId xmlns:a16="http://schemas.microsoft.com/office/drawing/2014/main" id="{64A69DA0-4FEC-C608-FA7D-74612D2C0E58}"/>
              </a:ext>
            </a:extLst>
          </p:cNvPr>
          <p:cNvPicPr>
            <a:picLocks noChangeAspect="1"/>
          </p:cNvPicPr>
          <p:nvPr/>
        </p:nvPicPr>
        <p:blipFill>
          <a:blip r:embed="rId5"/>
          <a:stretch>
            <a:fillRect/>
          </a:stretch>
        </p:blipFill>
        <p:spPr>
          <a:xfrm>
            <a:off x="4675541" y="1095375"/>
            <a:ext cx="2896834" cy="2095396"/>
          </a:xfrm>
          <a:prstGeom prst="rect">
            <a:avLst/>
          </a:prstGeom>
        </p:spPr>
      </p:pic>
    </p:spTree>
    <p:extLst>
      <p:ext uri="{BB962C8B-B14F-4D97-AF65-F5344CB8AC3E}">
        <p14:creationId xmlns:p14="http://schemas.microsoft.com/office/powerpoint/2010/main" val="1999704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1459685" y="0"/>
            <a:ext cx="9766830" cy="6857999"/>
          </a:xfrm>
          <a:prstGeom prst="rect">
            <a:avLst/>
          </a:prstGeom>
          <a:noFill/>
          <a:ln w="9525">
            <a:noFill/>
            <a:miter lim="800000"/>
            <a:headEnd/>
            <a:tailEnd/>
          </a:ln>
        </p:spPr>
      </p:pic>
      <p:sp>
        <p:nvSpPr>
          <p:cNvPr id="5" name="Rectangle 4"/>
          <p:cNvSpPr/>
          <p:nvPr/>
        </p:nvSpPr>
        <p:spPr>
          <a:xfrm rot="545236">
            <a:off x="4079539" y="3273859"/>
            <a:ext cx="3671579" cy="461665"/>
          </a:xfrm>
          <a:prstGeom prst="rect">
            <a:avLst/>
          </a:prstGeom>
          <a:noFill/>
        </p:spPr>
        <p:txBody>
          <a:bodyPr wrap="square" lIns="91440" tIns="45720" rIns="91440" bIns="45720">
            <a:spAutoFit/>
          </a:bodyPr>
          <a:lstStyle/>
          <a:p>
            <a:pPr algn="ctr"/>
            <a:r>
              <a:rPr lang="ro-RO" sz="2400" b="1" dirty="0">
                <a:ln w="1905"/>
                <a:solidFill>
                  <a:srgbClr val="FF3300"/>
                </a:solidFill>
                <a:effectLst>
                  <a:innerShdw blurRad="69850" dist="43180" dir="5400000">
                    <a:srgbClr val="000000">
                      <a:alpha val="65000"/>
                    </a:srgbClr>
                  </a:innerShdw>
                </a:effectLst>
              </a:rPr>
              <a:t>Reuniunea on-line privind</a:t>
            </a:r>
            <a:endParaRPr lang="en-US" sz="2400" b="1" dirty="0">
              <a:ln w="1905"/>
              <a:solidFill>
                <a:srgbClr val="FF3300"/>
              </a:solidFill>
              <a:effectLst>
                <a:innerShdw blurRad="69850" dist="43180" dir="5400000">
                  <a:srgbClr val="000000">
                    <a:alpha val="65000"/>
                  </a:srgbClr>
                </a:innerShdw>
              </a:effectLst>
            </a:endParaRPr>
          </a:p>
        </p:txBody>
      </p:sp>
      <p:pic>
        <p:nvPicPr>
          <p:cNvPr id="3" name="Picture 2">
            <a:extLst>
              <a:ext uri="{FF2B5EF4-FFF2-40B4-BE49-F238E27FC236}">
                <a16:creationId xmlns:a16="http://schemas.microsoft.com/office/drawing/2014/main" id="{A3D789B9-CEA0-C515-EF8C-50DFBC8D38E3}"/>
              </a:ext>
            </a:extLst>
          </p:cNvPr>
          <p:cNvPicPr>
            <a:picLocks noChangeAspect="1"/>
          </p:cNvPicPr>
          <p:nvPr/>
        </p:nvPicPr>
        <p:blipFill>
          <a:blip r:embed="rId3"/>
          <a:stretch>
            <a:fillRect/>
          </a:stretch>
        </p:blipFill>
        <p:spPr>
          <a:xfrm>
            <a:off x="-1" y="-965488"/>
            <a:ext cx="2332140" cy="7823487"/>
          </a:xfrm>
          <a:prstGeom prst="rect">
            <a:avLst/>
          </a:prstGeom>
        </p:spPr>
      </p:pic>
      <p:sp>
        <p:nvSpPr>
          <p:cNvPr id="8" name="Rectangle 7"/>
          <p:cNvSpPr/>
          <p:nvPr/>
        </p:nvSpPr>
        <p:spPr>
          <a:xfrm rot="629641">
            <a:off x="1546852" y="5941481"/>
            <a:ext cx="6316422" cy="830997"/>
          </a:xfrm>
          <a:prstGeom prst="rect">
            <a:avLst/>
          </a:prstGeom>
          <a:noFill/>
        </p:spPr>
        <p:txBody>
          <a:bodyPr wrap="square" lIns="91440" tIns="45720" rIns="91440" bIns="45720">
            <a:spAutoFit/>
          </a:bodyPr>
          <a:lstStyle/>
          <a:p>
            <a:pPr algn="ctr"/>
            <a:r>
              <a:rPr lang="ro-RO" sz="2400" b="1" dirty="0">
                <a:ln w="1905"/>
                <a:solidFill>
                  <a:schemeClr val="tx2">
                    <a:lumMod val="75000"/>
                  </a:schemeClr>
                </a:solidFill>
                <a:effectLst>
                  <a:innerShdw blurRad="69850" dist="43180" dir="5400000">
                    <a:srgbClr val="000000">
                      <a:alpha val="65000"/>
                    </a:srgbClr>
                  </a:innerShdw>
                </a:effectLst>
              </a:rPr>
              <a:t>Vă mulțumim pentru disponibilitatea de a participa la</a:t>
            </a:r>
            <a:endParaRPr lang="en-US" sz="2400" b="1" dirty="0">
              <a:ln w="1905"/>
              <a:solidFill>
                <a:schemeClr val="tx2">
                  <a:lumMod val="75000"/>
                </a:schemeClr>
              </a:solidFill>
              <a:effectLst>
                <a:innerShdw blurRad="69850" dist="43180" dir="5400000">
                  <a:srgbClr val="000000">
                    <a:alpha val="65000"/>
                  </a:srgbClr>
                </a:innerShdw>
              </a:effectLst>
            </a:endParaRPr>
          </a:p>
        </p:txBody>
      </p:sp>
      <p:pic>
        <p:nvPicPr>
          <p:cNvPr id="6" name="Picture 5">
            <a:extLst>
              <a:ext uri="{FF2B5EF4-FFF2-40B4-BE49-F238E27FC236}">
                <a16:creationId xmlns:a16="http://schemas.microsoft.com/office/drawing/2014/main" id="{19D46043-F5A6-64F1-9E54-E7D632D8762A}"/>
              </a:ext>
            </a:extLst>
          </p:cNvPr>
          <p:cNvPicPr>
            <a:picLocks noChangeAspect="1"/>
          </p:cNvPicPr>
          <p:nvPr/>
        </p:nvPicPr>
        <p:blipFill>
          <a:blip r:embed="rId4"/>
          <a:stretch>
            <a:fillRect/>
          </a:stretch>
        </p:blipFill>
        <p:spPr>
          <a:xfrm>
            <a:off x="11143192" y="0"/>
            <a:ext cx="1048808" cy="6848475"/>
          </a:xfrm>
          <a:prstGeom prst="rect">
            <a:avLst/>
          </a:prstGeom>
        </p:spPr>
      </p:pic>
      <p:sp>
        <p:nvSpPr>
          <p:cNvPr id="7" name="Rectangle 6">
            <a:extLst>
              <a:ext uri="{FF2B5EF4-FFF2-40B4-BE49-F238E27FC236}">
                <a16:creationId xmlns:a16="http://schemas.microsoft.com/office/drawing/2014/main" id="{821638FD-70B4-1FE6-A6EE-7FAA4B10670B}"/>
              </a:ext>
            </a:extLst>
          </p:cNvPr>
          <p:cNvSpPr/>
          <p:nvPr/>
        </p:nvSpPr>
        <p:spPr>
          <a:xfrm rot="526609">
            <a:off x="3221698" y="1463274"/>
            <a:ext cx="5748625" cy="461665"/>
          </a:xfrm>
          <a:prstGeom prst="rect">
            <a:avLst/>
          </a:prstGeom>
          <a:noFill/>
        </p:spPr>
        <p:txBody>
          <a:bodyPr wrap="none" lIns="91440" tIns="45720" rIns="91440" bIns="45720">
            <a:spAutoFit/>
          </a:bodyPr>
          <a:lstStyle/>
          <a:p>
            <a:pPr algn="ctr"/>
            <a:r>
              <a:rPr lang="ro-RO" sz="2400" b="0" cap="none" spc="0" dirty="0">
                <a:ln w="0"/>
                <a:solidFill>
                  <a:schemeClr val="accent1"/>
                </a:solidFill>
                <a:effectLst>
                  <a:outerShdw blurRad="38100" dist="25400" dir="5400000" algn="ctr" rotWithShape="0">
                    <a:srgbClr val="6E747A">
                      <a:alpha val="43000"/>
                    </a:srgbClr>
                  </a:outerShdw>
                </a:effectLst>
              </a:rPr>
              <a:t>Raportarea finală a proiectelor SEE VET 2021</a:t>
            </a:r>
            <a:endParaRPr lang="en-US" sz="2400" b="0" cap="none" spc="0"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ou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B12D83-DE60-DDA8-19E8-D55FD1A19C92}"/>
              </a:ext>
            </a:extLst>
          </p:cNvPr>
          <p:cNvPicPr>
            <a:picLocks noChangeAspect="1"/>
          </p:cNvPicPr>
          <p:nvPr/>
        </p:nvPicPr>
        <p:blipFill>
          <a:blip r:embed="rId2"/>
          <a:stretch>
            <a:fillRect/>
          </a:stretch>
        </p:blipFill>
        <p:spPr>
          <a:xfrm>
            <a:off x="1913965" y="86368"/>
            <a:ext cx="8258736" cy="6771632"/>
          </a:xfrm>
          <a:prstGeom prst="rect">
            <a:avLst/>
          </a:prstGeom>
        </p:spPr>
      </p:pic>
      <p:sp>
        <p:nvSpPr>
          <p:cNvPr id="6" name="Oval 5">
            <a:extLst>
              <a:ext uri="{FF2B5EF4-FFF2-40B4-BE49-F238E27FC236}">
                <a16:creationId xmlns:a16="http://schemas.microsoft.com/office/drawing/2014/main" id="{920B4947-1F6B-2342-2D75-A1CCCEE8CD6F}"/>
              </a:ext>
            </a:extLst>
          </p:cNvPr>
          <p:cNvSpPr/>
          <p:nvPr/>
        </p:nvSpPr>
        <p:spPr>
          <a:xfrm>
            <a:off x="6239435" y="524995"/>
            <a:ext cx="142875"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B38655B-8493-3311-8064-6DFA92B83946}"/>
              </a:ext>
            </a:extLst>
          </p:cNvPr>
          <p:cNvSpPr/>
          <p:nvPr/>
        </p:nvSpPr>
        <p:spPr>
          <a:xfrm>
            <a:off x="6239434" y="4388786"/>
            <a:ext cx="142875"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014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D26EEF-FA2D-DF04-0FCF-CF3020D6A1A1}"/>
              </a:ext>
            </a:extLst>
          </p:cNvPr>
          <p:cNvPicPr>
            <a:picLocks noChangeAspect="1"/>
          </p:cNvPicPr>
          <p:nvPr/>
        </p:nvPicPr>
        <p:blipFill>
          <a:blip r:embed="rId2"/>
          <a:stretch>
            <a:fillRect/>
          </a:stretch>
        </p:blipFill>
        <p:spPr>
          <a:xfrm>
            <a:off x="1495425" y="760320"/>
            <a:ext cx="9201150" cy="4381500"/>
          </a:xfrm>
          <a:prstGeom prst="rect">
            <a:avLst/>
          </a:prstGeom>
        </p:spPr>
      </p:pic>
      <p:sp>
        <p:nvSpPr>
          <p:cNvPr id="6" name="Oval 5">
            <a:extLst>
              <a:ext uri="{FF2B5EF4-FFF2-40B4-BE49-F238E27FC236}">
                <a16:creationId xmlns:a16="http://schemas.microsoft.com/office/drawing/2014/main" id="{DA599DB5-1035-1A3C-BA36-48178831E3C6}"/>
              </a:ext>
            </a:extLst>
          </p:cNvPr>
          <p:cNvSpPr/>
          <p:nvPr/>
        </p:nvSpPr>
        <p:spPr>
          <a:xfrm>
            <a:off x="6191810" y="1323414"/>
            <a:ext cx="142875"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6DD381F-2A2B-695D-9D89-4305A1D28E98}"/>
              </a:ext>
            </a:extLst>
          </p:cNvPr>
          <p:cNvSpPr/>
          <p:nvPr/>
        </p:nvSpPr>
        <p:spPr>
          <a:xfrm>
            <a:off x="765855" y="5288073"/>
            <a:ext cx="10660290"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ro-RO" sz="2000" b="1" dirty="0">
                <a:ln>
                  <a:solidFill>
                    <a:srgbClr val="FF0000"/>
                  </a:solidFill>
                </a:ln>
                <a:solidFill>
                  <a:srgbClr val="FF0000"/>
                </a:solidFill>
              </a:rPr>
              <a:t>În cazul acestor 3 întrebări se poate selecta o singura variantă</a:t>
            </a:r>
          </a:p>
          <a:p>
            <a:pPr algn="ctr"/>
            <a:endParaRPr lang="ro-RO" sz="2000" b="1" cap="none" spc="0" dirty="0">
              <a:ln>
                <a:solidFill>
                  <a:srgbClr val="FF0000"/>
                </a:solidFill>
              </a:ln>
              <a:solidFill>
                <a:srgbClr val="FF0000"/>
              </a:solidFill>
              <a:effectLst/>
            </a:endParaRPr>
          </a:p>
          <a:p>
            <a:pPr algn="ctr"/>
            <a:r>
              <a:rPr lang="ro-RO" sz="2000" b="1" dirty="0">
                <a:ln>
                  <a:solidFill>
                    <a:srgbClr val="FF0000"/>
                  </a:solidFill>
                </a:ln>
                <a:solidFill>
                  <a:srgbClr val="FF0000"/>
                </a:solidFill>
              </a:rPr>
              <a:t>Atenție la ce selectați. Au fost cazuri în care s-au făcut greșeli care au dus la respingerea raportului.</a:t>
            </a:r>
            <a:endParaRPr lang="en-US" sz="2000" b="1" cap="none" spc="0" dirty="0">
              <a:ln>
                <a:solidFill>
                  <a:srgbClr val="FF0000"/>
                </a:solidFill>
              </a:ln>
              <a:solidFill>
                <a:srgbClr val="FF0000"/>
              </a:solidFill>
              <a:effectLst/>
            </a:endParaRPr>
          </a:p>
        </p:txBody>
      </p:sp>
    </p:spTree>
    <p:extLst>
      <p:ext uri="{BB962C8B-B14F-4D97-AF65-F5344CB8AC3E}">
        <p14:creationId xmlns:p14="http://schemas.microsoft.com/office/powerpoint/2010/main" val="87224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DDE739-B84C-7F00-94C6-0E2DC6D6909B}"/>
              </a:ext>
            </a:extLst>
          </p:cNvPr>
          <p:cNvPicPr>
            <a:picLocks noChangeAspect="1"/>
          </p:cNvPicPr>
          <p:nvPr/>
        </p:nvPicPr>
        <p:blipFill>
          <a:blip r:embed="rId2"/>
          <a:stretch>
            <a:fillRect/>
          </a:stretch>
        </p:blipFill>
        <p:spPr>
          <a:xfrm>
            <a:off x="3009900" y="290513"/>
            <a:ext cx="6884906" cy="5492130"/>
          </a:xfrm>
          <a:prstGeom prst="rect">
            <a:avLst/>
          </a:prstGeom>
        </p:spPr>
      </p:pic>
      <p:sp>
        <p:nvSpPr>
          <p:cNvPr id="7" name="TextBox 6">
            <a:extLst>
              <a:ext uri="{FF2B5EF4-FFF2-40B4-BE49-F238E27FC236}">
                <a16:creationId xmlns:a16="http://schemas.microsoft.com/office/drawing/2014/main" id="{E7DD60F0-3327-E65D-0F94-D8817E437A37}"/>
              </a:ext>
            </a:extLst>
          </p:cNvPr>
          <p:cNvSpPr txBox="1"/>
          <p:nvPr/>
        </p:nvSpPr>
        <p:spPr>
          <a:xfrm>
            <a:off x="10239375" y="2159415"/>
            <a:ext cx="1809750" cy="1754326"/>
          </a:xfrm>
          <a:prstGeom prst="rect">
            <a:avLst/>
          </a:prstGeom>
          <a:noFill/>
        </p:spPr>
        <p:txBody>
          <a:bodyPr wrap="square" rtlCol="0">
            <a:spAutoFit/>
          </a:bodyPr>
          <a:lstStyle/>
          <a:p>
            <a:r>
              <a:rPr lang="ro-RO" dirty="0">
                <a:solidFill>
                  <a:srgbClr val="FF0000"/>
                </a:solidFill>
              </a:rPr>
              <a:t>Atenție!</a:t>
            </a:r>
          </a:p>
          <a:p>
            <a:endParaRPr lang="ro-RO" dirty="0">
              <a:solidFill>
                <a:srgbClr val="FF0000"/>
              </a:solidFill>
            </a:endParaRPr>
          </a:p>
          <a:p>
            <a:r>
              <a:rPr lang="ro-RO" dirty="0">
                <a:solidFill>
                  <a:srgbClr val="FF0000"/>
                </a:solidFill>
              </a:rPr>
              <a:t>Informațiile trebuie să fie corecte și complete</a:t>
            </a:r>
            <a:endParaRPr lang="en-US" dirty="0">
              <a:solidFill>
                <a:srgbClr val="FF0000"/>
              </a:solidFill>
            </a:endParaRPr>
          </a:p>
        </p:txBody>
      </p:sp>
      <p:pic>
        <p:nvPicPr>
          <p:cNvPr id="11" name="Picture 10">
            <a:extLst>
              <a:ext uri="{FF2B5EF4-FFF2-40B4-BE49-F238E27FC236}">
                <a16:creationId xmlns:a16="http://schemas.microsoft.com/office/drawing/2014/main" id="{C8EE8F1B-E909-DE8D-FC29-28E676227798}"/>
              </a:ext>
            </a:extLst>
          </p:cNvPr>
          <p:cNvPicPr>
            <a:picLocks noChangeAspect="1"/>
          </p:cNvPicPr>
          <p:nvPr/>
        </p:nvPicPr>
        <p:blipFill rotWithShape="1">
          <a:blip r:embed="rId3"/>
          <a:srcRect r="5513"/>
          <a:stretch/>
        </p:blipFill>
        <p:spPr>
          <a:xfrm>
            <a:off x="3009901" y="5782643"/>
            <a:ext cx="6884906" cy="1038790"/>
          </a:xfrm>
          <a:prstGeom prst="rect">
            <a:avLst/>
          </a:prstGeom>
        </p:spPr>
      </p:pic>
    </p:spTree>
    <p:extLst>
      <p:ext uri="{BB962C8B-B14F-4D97-AF65-F5344CB8AC3E}">
        <p14:creationId xmlns:p14="http://schemas.microsoft.com/office/powerpoint/2010/main" val="1026712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2BE0AA-011E-351B-5F26-FC491C3E7345}"/>
              </a:ext>
            </a:extLst>
          </p:cNvPr>
          <p:cNvPicPr>
            <a:picLocks noChangeAspect="1"/>
          </p:cNvPicPr>
          <p:nvPr/>
        </p:nvPicPr>
        <p:blipFill>
          <a:blip r:embed="rId2"/>
          <a:stretch>
            <a:fillRect/>
          </a:stretch>
        </p:blipFill>
        <p:spPr>
          <a:xfrm>
            <a:off x="1866900" y="0"/>
            <a:ext cx="9024937" cy="1472913"/>
          </a:xfrm>
          <a:prstGeom prst="rect">
            <a:avLst/>
          </a:prstGeom>
        </p:spPr>
      </p:pic>
      <p:sp>
        <p:nvSpPr>
          <p:cNvPr id="10" name="Rectangle: Rounded Corners 9">
            <a:extLst>
              <a:ext uri="{FF2B5EF4-FFF2-40B4-BE49-F238E27FC236}">
                <a16:creationId xmlns:a16="http://schemas.microsoft.com/office/drawing/2014/main" id="{68B300C8-CEA4-394F-A6AD-7CED1BDE6C7D}"/>
              </a:ext>
            </a:extLst>
          </p:cNvPr>
          <p:cNvSpPr/>
          <p:nvPr/>
        </p:nvSpPr>
        <p:spPr>
          <a:xfrm>
            <a:off x="897450" y="1831502"/>
            <a:ext cx="10963835" cy="1326777"/>
          </a:xfrm>
          <a:prstGeom prst="round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ro-RO" dirty="0"/>
          </a:p>
          <a:p>
            <a:pPr algn="just"/>
            <a:r>
              <a:rPr lang="en-US" dirty="0" err="1"/>
              <a:t>În</a:t>
            </a:r>
            <a:r>
              <a:rPr lang="en-US" dirty="0"/>
              <a:t> </a:t>
            </a:r>
            <a:r>
              <a:rPr lang="en-US" dirty="0" err="1"/>
              <a:t>primul</a:t>
            </a:r>
            <a:r>
              <a:rPr lang="en-US" dirty="0"/>
              <a:t> </a:t>
            </a:r>
            <a:r>
              <a:rPr lang="en-US" dirty="0" err="1"/>
              <a:t>rând</a:t>
            </a:r>
            <a:r>
              <a:rPr lang="en-US" dirty="0"/>
              <a:t>, </a:t>
            </a:r>
            <a:r>
              <a:rPr lang="en-US" dirty="0" err="1"/>
              <a:t>explicați</a:t>
            </a:r>
            <a:r>
              <a:rPr lang="en-US" dirty="0"/>
              <a:t> </a:t>
            </a:r>
            <a:r>
              <a:rPr lang="en-US" b="1" u="sng" dirty="0"/>
              <a:t>de </a:t>
            </a:r>
            <a:r>
              <a:rPr lang="en-US" b="1" u="sng" dirty="0" err="1"/>
              <a:t>ce</a:t>
            </a:r>
            <a:r>
              <a:rPr lang="en-US" b="1" u="sng" dirty="0"/>
              <a:t> a </a:t>
            </a:r>
            <a:r>
              <a:rPr lang="en-US" b="1" u="sng" dirty="0" err="1"/>
              <a:t>fost</a:t>
            </a:r>
            <a:r>
              <a:rPr lang="en-US" b="1" u="sng" dirty="0"/>
              <a:t> </a:t>
            </a:r>
            <a:r>
              <a:rPr lang="en-US" b="1" u="sng" dirty="0" err="1"/>
              <a:t>necesar</a:t>
            </a:r>
            <a:r>
              <a:rPr lang="en-US" b="1" u="sng" dirty="0"/>
              <a:t> </a:t>
            </a:r>
            <a:r>
              <a:rPr lang="en-US" b="1" u="sng" dirty="0" err="1"/>
              <a:t>acest</a:t>
            </a:r>
            <a:r>
              <a:rPr lang="en-US" b="1" u="sng" dirty="0"/>
              <a:t> </a:t>
            </a:r>
            <a:r>
              <a:rPr lang="en-US" b="1" u="sng" dirty="0" err="1"/>
              <a:t>proiect</a:t>
            </a:r>
            <a:r>
              <a:rPr lang="en-US" b="1" u="sng" dirty="0"/>
              <a:t> </a:t>
            </a:r>
            <a:r>
              <a:rPr lang="en-US" dirty="0"/>
              <a:t>(</a:t>
            </a:r>
            <a:r>
              <a:rPr lang="en-US" dirty="0" err="1"/>
              <a:t>descrieți</a:t>
            </a:r>
            <a:r>
              <a:rPr lang="en-US" dirty="0"/>
              <a:t> </a:t>
            </a:r>
            <a:r>
              <a:rPr lang="en-US" dirty="0" err="1"/>
              <a:t>provocările</a:t>
            </a:r>
            <a:r>
              <a:rPr lang="en-US" dirty="0"/>
              <a:t> </a:t>
            </a:r>
            <a:r>
              <a:rPr lang="en-US" dirty="0" err="1"/>
              <a:t>cărora</a:t>
            </a:r>
            <a:r>
              <a:rPr lang="en-US" dirty="0"/>
              <a:t> se </a:t>
            </a:r>
            <a:r>
              <a:rPr lang="en-US" dirty="0" err="1"/>
              <a:t>adresează</a:t>
            </a:r>
            <a:r>
              <a:rPr lang="en-US" dirty="0"/>
              <a:t> </a:t>
            </a:r>
            <a:r>
              <a:rPr lang="en-US" dirty="0" err="1"/>
              <a:t>proiectul</a:t>
            </a:r>
            <a:r>
              <a:rPr lang="en-US" dirty="0"/>
              <a:t>). </a:t>
            </a:r>
            <a:r>
              <a:rPr lang="en-US" dirty="0" err="1"/>
              <a:t>Explicațiile</a:t>
            </a:r>
            <a:r>
              <a:rPr lang="en-US" dirty="0"/>
              <a:t> </a:t>
            </a:r>
            <a:r>
              <a:rPr lang="en-US" dirty="0" err="1"/>
              <a:t>trebuie</a:t>
            </a:r>
            <a:r>
              <a:rPr lang="en-US" dirty="0"/>
              <a:t> </a:t>
            </a:r>
            <a:r>
              <a:rPr lang="en-US" dirty="0" err="1"/>
              <a:t>să</a:t>
            </a:r>
            <a:r>
              <a:rPr lang="en-US" dirty="0"/>
              <a:t> </a:t>
            </a:r>
            <a:r>
              <a:rPr lang="en-US" dirty="0" err="1"/>
              <a:t>aibă</a:t>
            </a:r>
            <a:r>
              <a:rPr lang="en-US" dirty="0"/>
              <a:t> </a:t>
            </a:r>
            <a:r>
              <a:rPr lang="en-US" dirty="0" err="1"/>
              <a:t>în</a:t>
            </a:r>
            <a:r>
              <a:rPr lang="en-US" dirty="0"/>
              <a:t> </a:t>
            </a:r>
            <a:r>
              <a:rPr lang="en-US" dirty="0" err="1"/>
              <a:t>vedere</a:t>
            </a:r>
            <a:r>
              <a:rPr lang="en-US" dirty="0"/>
              <a:t> </a:t>
            </a:r>
            <a:r>
              <a:rPr lang="en-US" dirty="0" err="1"/>
              <a:t>dificultățile</a:t>
            </a:r>
            <a:r>
              <a:rPr lang="en-US" dirty="0"/>
              <a:t> </a:t>
            </a:r>
            <a:r>
              <a:rPr lang="en-US" dirty="0" err="1"/>
              <a:t>întâmpinate</a:t>
            </a:r>
            <a:r>
              <a:rPr lang="en-US" dirty="0"/>
              <a:t> de </a:t>
            </a:r>
            <a:r>
              <a:rPr lang="en-US" dirty="0" err="1"/>
              <a:t>instituția</a:t>
            </a:r>
            <a:r>
              <a:rPr lang="en-US" dirty="0"/>
              <a:t> </a:t>
            </a:r>
            <a:r>
              <a:rPr lang="en-US" dirty="0" err="1"/>
              <a:t>dumneavoastră</a:t>
            </a:r>
            <a:r>
              <a:rPr lang="en-US" dirty="0"/>
              <a:t> </a:t>
            </a:r>
            <a:r>
              <a:rPr lang="en-US" dirty="0" err="1"/>
              <a:t>și</a:t>
            </a:r>
            <a:r>
              <a:rPr lang="en-US" dirty="0"/>
              <a:t> de </a:t>
            </a:r>
            <a:r>
              <a:rPr lang="en-US" dirty="0" err="1"/>
              <a:t>agentul</a:t>
            </a:r>
            <a:r>
              <a:rPr lang="en-US" dirty="0"/>
              <a:t> economic </a:t>
            </a:r>
            <a:r>
              <a:rPr lang="en-US" dirty="0" err="1"/>
              <a:t>partener</a:t>
            </a:r>
            <a:r>
              <a:rPr lang="en-US" dirty="0"/>
              <a:t> </a:t>
            </a:r>
            <a:r>
              <a:rPr lang="en-US" dirty="0" err="1"/>
              <a:t>în</a:t>
            </a:r>
            <a:r>
              <a:rPr lang="en-US" dirty="0"/>
              <a:t> </a:t>
            </a:r>
            <a:r>
              <a:rPr lang="en-US" dirty="0" err="1"/>
              <a:t>organizarea</a:t>
            </a:r>
            <a:r>
              <a:rPr lang="en-US" dirty="0"/>
              <a:t> </a:t>
            </a:r>
            <a:r>
              <a:rPr lang="en-US" dirty="0" err="1"/>
              <a:t>stagiilor</a:t>
            </a:r>
            <a:r>
              <a:rPr lang="en-US" dirty="0"/>
              <a:t> de </a:t>
            </a:r>
            <a:r>
              <a:rPr lang="en-US" dirty="0" err="1"/>
              <a:t>practică</a:t>
            </a:r>
            <a:r>
              <a:rPr lang="en-US" dirty="0"/>
              <a:t> ale </a:t>
            </a:r>
            <a:r>
              <a:rPr lang="en-US" dirty="0" err="1"/>
              <a:t>elevilor</a:t>
            </a:r>
            <a:r>
              <a:rPr lang="en-US" dirty="0"/>
              <a:t> .</a:t>
            </a:r>
          </a:p>
          <a:p>
            <a:pPr algn="ctr"/>
            <a:endParaRPr lang="en-US" dirty="0"/>
          </a:p>
        </p:txBody>
      </p:sp>
      <p:sp>
        <p:nvSpPr>
          <p:cNvPr id="11" name="Rectangle: Rounded Corners 10">
            <a:extLst>
              <a:ext uri="{FF2B5EF4-FFF2-40B4-BE49-F238E27FC236}">
                <a16:creationId xmlns:a16="http://schemas.microsoft.com/office/drawing/2014/main" id="{E90A6058-3CE7-1DA1-847A-DCBF5C64070A}"/>
              </a:ext>
            </a:extLst>
          </p:cNvPr>
          <p:cNvSpPr/>
          <p:nvPr/>
        </p:nvSpPr>
        <p:spPr>
          <a:xfrm>
            <a:off x="897449" y="3218330"/>
            <a:ext cx="10963835" cy="887506"/>
          </a:xfrm>
          <a:prstGeom prst="round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ro-RO" dirty="0"/>
          </a:p>
          <a:p>
            <a:pPr algn="just"/>
            <a:r>
              <a:rPr lang="ro-RO" dirty="0"/>
              <a:t>P</a:t>
            </a:r>
            <a:r>
              <a:rPr lang="en-US" dirty="0" err="1"/>
              <a:t>rezentați</a:t>
            </a:r>
            <a:r>
              <a:rPr lang="en-US" dirty="0"/>
              <a:t> un </a:t>
            </a:r>
            <a:r>
              <a:rPr lang="en-US" dirty="0" err="1"/>
              <a:t>scurt</a:t>
            </a:r>
            <a:r>
              <a:rPr lang="en-US" dirty="0"/>
              <a:t> </a:t>
            </a:r>
            <a:r>
              <a:rPr lang="en-US" dirty="0" err="1"/>
              <a:t>rezumat</a:t>
            </a:r>
            <a:r>
              <a:rPr lang="en-US" dirty="0"/>
              <a:t> </a:t>
            </a:r>
            <a:r>
              <a:rPr lang="en-US" dirty="0" err="1"/>
              <a:t>privind</a:t>
            </a:r>
            <a:r>
              <a:rPr lang="en-US" dirty="0"/>
              <a:t> </a:t>
            </a:r>
            <a:r>
              <a:rPr lang="en-US" dirty="0" err="1"/>
              <a:t>ceea</a:t>
            </a:r>
            <a:r>
              <a:rPr lang="en-US" dirty="0"/>
              <a:t> </a:t>
            </a:r>
            <a:r>
              <a:rPr lang="en-US" dirty="0" err="1"/>
              <a:t>ce</a:t>
            </a:r>
            <a:r>
              <a:rPr lang="en-US" dirty="0"/>
              <a:t> </a:t>
            </a:r>
            <a:r>
              <a:rPr lang="en-US" dirty="0" err="1"/>
              <a:t>ați</a:t>
            </a:r>
            <a:r>
              <a:rPr lang="en-US" dirty="0"/>
              <a:t> </a:t>
            </a:r>
            <a:r>
              <a:rPr lang="en-US" dirty="0" err="1"/>
              <a:t>realizat</a:t>
            </a:r>
            <a:r>
              <a:rPr lang="en-US" dirty="0"/>
              <a:t> </a:t>
            </a:r>
            <a:r>
              <a:rPr lang="en-US" dirty="0" err="1"/>
              <a:t>în</a:t>
            </a:r>
            <a:r>
              <a:rPr lang="en-US" dirty="0"/>
              <a:t> </a:t>
            </a:r>
            <a:r>
              <a:rPr lang="en-US" dirty="0" err="1"/>
              <a:t>proiect</a:t>
            </a:r>
            <a:r>
              <a:rPr lang="en-US" dirty="0"/>
              <a:t> (</a:t>
            </a:r>
            <a:r>
              <a:rPr lang="en-US" dirty="0" err="1"/>
              <a:t>activitățile</a:t>
            </a:r>
            <a:r>
              <a:rPr lang="en-US" dirty="0"/>
              <a:t> </a:t>
            </a:r>
            <a:r>
              <a:rPr lang="en-US" dirty="0" err="1"/>
              <a:t>derulate</a:t>
            </a:r>
            <a:r>
              <a:rPr lang="en-US" dirty="0"/>
              <a:t>, </a:t>
            </a:r>
            <a:r>
              <a:rPr lang="en-US" dirty="0" err="1"/>
              <a:t>produsele</a:t>
            </a:r>
            <a:r>
              <a:rPr lang="en-US" dirty="0"/>
              <a:t> </a:t>
            </a:r>
            <a:r>
              <a:rPr lang="en-US" dirty="0" err="1"/>
              <a:t>realizate</a:t>
            </a:r>
            <a:r>
              <a:rPr lang="en-US" dirty="0"/>
              <a:t>, </a:t>
            </a:r>
            <a:r>
              <a:rPr lang="en-US" dirty="0" err="1"/>
              <a:t>serviciile</a:t>
            </a:r>
            <a:r>
              <a:rPr lang="en-US" dirty="0"/>
              <a:t> </a:t>
            </a:r>
            <a:r>
              <a:rPr lang="en-US" dirty="0" err="1"/>
              <a:t>oferite</a:t>
            </a:r>
            <a:r>
              <a:rPr lang="en-US" dirty="0"/>
              <a:t>/</a:t>
            </a:r>
            <a:r>
              <a:rPr lang="en-US" dirty="0" err="1"/>
              <a:t>proiectate</a:t>
            </a:r>
            <a:r>
              <a:rPr lang="en-US" dirty="0"/>
              <a:t> etc.). De </a:t>
            </a:r>
            <a:r>
              <a:rPr lang="en-US" dirty="0" err="1"/>
              <a:t>ce</a:t>
            </a:r>
            <a:r>
              <a:rPr lang="en-US" dirty="0"/>
              <a:t> au </a:t>
            </a:r>
            <a:r>
              <a:rPr lang="en-US" dirty="0" err="1"/>
              <a:t>fost</a:t>
            </a:r>
            <a:r>
              <a:rPr lang="en-US" dirty="0"/>
              <a:t> </a:t>
            </a:r>
            <a:r>
              <a:rPr lang="en-US" dirty="0" err="1"/>
              <a:t>importante</a:t>
            </a:r>
            <a:r>
              <a:rPr lang="en-US" dirty="0"/>
              <a:t> </a:t>
            </a:r>
            <a:r>
              <a:rPr lang="en-US" dirty="0" err="1"/>
              <a:t>aceste</a:t>
            </a:r>
            <a:r>
              <a:rPr lang="en-US" dirty="0"/>
              <a:t> </a:t>
            </a:r>
            <a:r>
              <a:rPr lang="en-US" dirty="0" err="1"/>
              <a:t>activități</a:t>
            </a:r>
            <a:r>
              <a:rPr lang="en-US" dirty="0"/>
              <a:t>, </a:t>
            </a:r>
            <a:r>
              <a:rPr lang="en-US" dirty="0" err="1"/>
              <a:t>produse</a:t>
            </a:r>
            <a:r>
              <a:rPr lang="en-US" dirty="0"/>
              <a:t> </a:t>
            </a:r>
            <a:r>
              <a:rPr lang="en-US" dirty="0" err="1"/>
              <a:t>și</a:t>
            </a:r>
            <a:r>
              <a:rPr lang="en-US" dirty="0"/>
              <a:t>/</a:t>
            </a:r>
            <a:r>
              <a:rPr lang="en-US" dirty="0" err="1"/>
              <a:t>sau</a:t>
            </a:r>
            <a:r>
              <a:rPr lang="en-US" dirty="0"/>
              <a:t> </a:t>
            </a:r>
            <a:r>
              <a:rPr lang="en-US" dirty="0" err="1"/>
              <a:t>servicii</a:t>
            </a:r>
            <a:r>
              <a:rPr lang="en-US" dirty="0"/>
              <a:t> etc.?</a:t>
            </a:r>
            <a:endParaRPr lang="ro-RO" dirty="0"/>
          </a:p>
          <a:p>
            <a:pPr algn="just"/>
            <a:endParaRPr lang="en-US" dirty="0"/>
          </a:p>
        </p:txBody>
      </p:sp>
      <p:sp>
        <p:nvSpPr>
          <p:cNvPr id="14" name="Rectangle: Rounded Corners 13">
            <a:extLst>
              <a:ext uri="{FF2B5EF4-FFF2-40B4-BE49-F238E27FC236}">
                <a16:creationId xmlns:a16="http://schemas.microsoft.com/office/drawing/2014/main" id="{FD3B8761-B963-1AED-2CD6-9A0346654D4C}"/>
              </a:ext>
            </a:extLst>
          </p:cNvPr>
          <p:cNvSpPr/>
          <p:nvPr/>
        </p:nvSpPr>
        <p:spPr>
          <a:xfrm>
            <a:off x="897449" y="4165887"/>
            <a:ext cx="10963835" cy="1326777"/>
          </a:xfrm>
          <a:prstGeom prst="round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ro-RO" dirty="0"/>
          </a:p>
          <a:p>
            <a:pPr algn="just"/>
            <a:r>
              <a:rPr lang="ro-RO" dirty="0"/>
              <a:t>D</a:t>
            </a:r>
            <a:r>
              <a:rPr lang="en-US" b="1" u="sng" dirty="0" err="1"/>
              <a:t>escrieți</a:t>
            </a:r>
            <a:r>
              <a:rPr lang="en-US" b="1" u="sng" dirty="0"/>
              <a:t> </a:t>
            </a:r>
            <a:r>
              <a:rPr lang="en-US" b="1" u="sng" dirty="0" err="1"/>
              <a:t>principalele</a:t>
            </a:r>
            <a:r>
              <a:rPr lang="en-US" b="1" u="sng" dirty="0"/>
              <a:t> </a:t>
            </a:r>
            <a:r>
              <a:rPr lang="en-US" b="1" u="sng" dirty="0" err="1"/>
              <a:t>rezultate</a:t>
            </a:r>
            <a:r>
              <a:rPr lang="en-US" b="1" u="sng" dirty="0"/>
              <a:t> </a:t>
            </a:r>
            <a:r>
              <a:rPr lang="en-US" b="1" u="sng" dirty="0" err="1"/>
              <a:t>tangibile</a:t>
            </a:r>
            <a:r>
              <a:rPr lang="en-US" b="1" u="sng" dirty="0"/>
              <a:t> </a:t>
            </a:r>
            <a:r>
              <a:rPr lang="en-US" b="1" u="sng" dirty="0" err="1"/>
              <a:t>și</a:t>
            </a:r>
            <a:r>
              <a:rPr lang="en-US" b="1" u="sng" dirty="0"/>
              <a:t> </a:t>
            </a:r>
            <a:r>
              <a:rPr lang="en-US" b="1" u="sng" dirty="0" err="1"/>
              <a:t>intangibile</a:t>
            </a:r>
            <a:r>
              <a:rPr lang="en-US" b="1" u="sng" dirty="0"/>
              <a:t> ale </a:t>
            </a:r>
            <a:r>
              <a:rPr lang="en-US" b="1" u="sng" dirty="0" err="1"/>
              <a:t>proiectului</a:t>
            </a:r>
            <a:r>
              <a:rPr lang="en-US" b="1" u="sng" dirty="0"/>
              <a:t> </a:t>
            </a:r>
            <a:r>
              <a:rPr lang="en-US" dirty="0" err="1"/>
              <a:t>incluzând</a:t>
            </a:r>
            <a:r>
              <a:rPr lang="en-US" dirty="0"/>
              <a:t>  </a:t>
            </a:r>
            <a:r>
              <a:rPr lang="en-US" dirty="0" err="1"/>
              <a:t>și</a:t>
            </a:r>
            <a:r>
              <a:rPr lang="en-US" dirty="0"/>
              <a:t> </a:t>
            </a:r>
            <a:r>
              <a:rPr lang="en-US" dirty="0" err="1"/>
              <a:t>orice</a:t>
            </a:r>
            <a:r>
              <a:rPr lang="en-US" dirty="0"/>
              <a:t> </a:t>
            </a:r>
            <a:r>
              <a:rPr lang="en-US" dirty="0" err="1"/>
              <a:t>rezultat</a:t>
            </a:r>
            <a:r>
              <a:rPr lang="en-US" dirty="0"/>
              <a:t> pe care nu l-</a:t>
            </a:r>
            <a:r>
              <a:rPr lang="en-US" dirty="0" err="1"/>
              <a:t>ați</a:t>
            </a:r>
            <a:r>
              <a:rPr lang="en-US" dirty="0"/>
              <a:t> </a:t>
            </a:r>
            <a:r>
              <a:rPr lang="en-US" dirty="0" err="1"/>
              <a:t>avut</a:t>
            </a:r>
            <a:r>
              <a:rPr lang="en-US" dirty="0"/>
              <a:t> </a:t>
            </a:r>
            <a:r>
              <a:rPr lang="en-US" dirty="0" err="1"/>
              <a:t>în</a:t>
            </a:r>
            <a:r>
              <a:rPr lang="en-US" dirty="0"/>
              <a:t> </a:t>
            </a:r>
            <a:r>
              <a:rPr lang="en-US" dirty="0" err="1"/>
              <a:t>vedere</a:t>
            </a:r>
            <a:r>
              <a:rPr lang="en-US" dirty="0"/>
              <a:t> </a:t>
            </a:r>
            <a:r>
              <a:rPr lang="en-US" dirty="0" err="1"/>
              <a:t>inițial</a:t>
            </a:r>
            <a:r>
              <a:rPr lang="en-US" dirty="0"/>
              <a:t>. Care au </a:t>
            </a:r>
            <a:r>
              <a:rPr lang="en-US" dirty="0" err="1"/>
              <a:t>fost</a:t>
            </a:r>
            <a:r>
              <a:rPr lang="en-US" dirty="0"/>
              <a:t> </a:t>
            </a:r>
            <a:r>
              <a:rPr lang="en-US" dirty="0" err="1"/>
              <a:t>îmbunătățirile</a:t>
            </a:r>
            <a:r>
              <a:rPr lang="en-US" dirty="0"/>
              <a:t> </a:t>
            </a:r>
            <a:r>
              <a:rPr lang="en-US" dirty="0" err="1"/>
              <a:t>aduse</a:t>
            </a:r>
            <a:r>
              <a:rPr lang="en-US" dirty="0"/>
              <a:t> de </a:t>
            </a:r>
            <a:r>
              <a:rPr lang="en-US" dirty="0" err="1"/>
              <a:t>proiect</a:t>
            </a:r>
            <a:r>
              <a:rPr lang="en-US" dirty="0"/>
              <a:t> </a:t>
            </a:r>
            <a:r>
              <a:rPr lang="en-US" dirty="0" err="1"/>
              <a:t>beneficiarilor</a:t>
            </a:r>
            <a:r>
              <a:rPr lang="en-US" dirty="0"/>
              <a:t> </a:t>
            </a:r>
            <a:r>
              <a:rPr lang="en-US" dirty="0" err="1"/>
              <a:t>finali</a:t>
            </a:r>
            <a:r>
              <a:rPr lang="en-US" dirty="0"/>
              <a:t>? </a:t>
            </a:r>
            <a:r>
              <a:rPr lang="en-US" b="1" u="sng" dirty="0"/>
              <a:t>Cum s-a </a:t>
            </a:r>
            <a:r>
              <a:rPr lang="en-US" b="1" u="sng" dirty="0" err="1"/>
              <a:t>îmbunătățit</a:t>
            </a:r>
            <a:r>
              <a:rPr lang="en-US" b="1" u="sng" dirty="0"/>
              <a:t> </a:t>
            </a:r>
            <a:r>
              <a:rPr lang="en-US" b="1" u="sng" dirty="0" err="1"/>
              <a:t>situația</a:t>
            </a:r>
            <a:r>
              <a:rPr lang="en-US" b="1" u="sng" dirty="0"/>
              <a:t> </a:t>
            </a:r>
            <a:r>
              <a:rPr lang="en-US" b="1" u="sng" dirty="0" err="1"/>
              <a:t>problemă</a:t>
            </a:r>
            <a:r>
              <a:rPr lang="en-US" b="1" u="sng" dirty="0"/>
              <a:t> </a:t>
            </a:r>
            <a:r>
              <a:rPr lang="en-US" b="1" u="sng" dirty="0" err="1"/>
              <a:t>menționată</a:t>
            </a:r>
            <a:r>
              <a:rPr lang="en-US" b="1" u="sng" dirty="0"/>
              <a:t> </a:t>
            </a:r>
            <a:r>
              <a:rPr lang="en-US" b="1" u="sng" dirty="0" err="1"/>
              <a:t>în</a:t>
            </a:r>
            <a:r>
              <a:rPr lang="en-US" b="1" u="sng" dirty="0"/>
              <a:t> </a:t>
            </a:r>
            <a:r>
              <a:rPr lang="en-US" b="1" u="sng" dirty="0" err="1"/>
              <a:t>formularul</a:t>
            </a:r>
            <a:r>
              <a:rPr lang="en-US" b="1" u="sng" dirty="0"/>
              <a:t> de </a:t>
            </a:r>
            <a:r>
              <a:rPr lang="en-US" b="1" u="sng" dirty="0" err="1"/>
              <a:t>candidatură</a:t>
            </a:r>
            <a:r>
              <a:rPr lang="en-US" b="1" u="sng" dirty="0"/>
              <a:t> </a:t>
            </a:r>
            <a:r>
              <a:rPr lang="en-US" dirty="0"/>
              <a:t>ca </a:t>
            </a:r>
            <a:r>
              <a:rPr lang="en-US" dirty="0" err="1"/>
              <a:t>rezultat</a:t>
            </a:r>
            <a:r>
              <a:rPr lang="en-US" dirty="0"/>
              <a:t> al </a:t>
            </a:r>
            <a:r>
              <a:rPr lang="en-US" dirty="0" err="1"/>
              <a:t>proiectului</a:t>
            </a:r>
            <a:r>
              <a:rPr lang="en-US" dirty="0"/>
              <a:t>? </a:t>
            </a:r>
            <a:r>
              <a:rPr lang="en-US" b="1" u="sng" dirty="0" err="1"/>
              <a:t>Folosiți</a:t>
            </a:r>
            <a:r>
              <a:rPr lang="en-US" b="1" u="sng" dirty="0"/>
              <a:t> date concrete </a:t>
            </a:r>
            <a:r>
              <a:rPr lang="en-US" b="1" u="sng" dirty="0" err="1"/>
              <a:t>pentru</a:t>
            </a:r>
            <a:r>
              <a:rPr lang="en-US" b="1" u="sng" dirty="0"/>
              <a:t> a </a:t>
            </a:r>
            <a:r>
              <a:rPr lang="en-US" b="1" u="sng" dirty="0" err="1"/>
              <a:t>justifica</a:t>
            </a:r>
            <a:r>
              <a:rPr lang="en-US" b="1" u="sng" dirty="0"/>
              <a:t> </a:t>
            </a:r>
            <a:r>
              <a:rPr lang="en-US" b="1" u="sng" dirty="0" err="1"/>
              <a:t>declarațiile</a:t>
            </a:r>
            <a:r>
              <a:rPr lang="en-US" b="1" u="sng" dirty="0"/>
              <a:t> </a:t>
            </a:r>
            <a:r>
              <a:rPr lang="en-US" b="1" u="sng" dirty="0" err="1"/>
              <a:t>făcute</a:t>
            </a:r>
            <a:r>
              <a:rPr lang="en-US" b="1" u="sng" dirty="0"/>
              <a:t>.</a:t>
            </a:r>
            <a:endParaRPr lang="ro-RO" b="1" u="sng" dirty="0"/>
          </a:p>
          <a:p>
            <a:pPr algn="just"/>
            <a:endParaRPr lang="en-US" dirty="0"/>
          </a:p>
        </p:txBody>
      </p:sp>
      <p:sp>
        <p:nvSpPr>
          <p:cNvPr id="15" name="Rectangle: Rounded Corners 14">
            <a:extLst>
              <a:ext uri="{FF2B5EF4-FFF2-40B4-BE49-F238E27FC236}">
                <a16:creationId xmlns:a16="http://schemas.microsoft.com/office/drawing/2014/main" id="{B222553E-108E-AE1F-F708-69BFB8C0C26A}"/>
              </a:ext>
            </a:extLst>
          </p:cNvPr>
          <p:cNvSpPr/>
          <p:nvPr/>
        </p:nvSpPr>
        <p:spPr>
          <a:xfrm>
            <a:off x="897448" y="5547312"/>
            <a:ext cx="10963835" cy="887506"/>
          </a:xfrm>
          <a:prstGeom prst="round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ro-RO" dirty="0"/>
          </a:p>
          <a:p>
            <a:pPr algn="just"/>
            <a:r>
              <a:rPr lang="ro-RO" b="1" u="sng" dirty="0"/>
              <a:t>E</a:t>
            </a:r>
            <a:r>
              <a:rPr lang="en-US" b="1" u="sng" dirty="0" err="1"/>
              <a:t>xplicați</a:t>
            </a:r>
            <a:r>
              <a:rPr lang="en-US" b="1" u="sng" dirty="0"/>
              <a:t>  </a:t>
            </a:r>
            <a:r>
              <a:rPr lang="en-US" b="1" u="sng" dirty="0" err="1"/>
              <a:t>în</a:t>
            </a:r>
            <a:r>
              <a:rPr lang="en-US" b="1" u="sng" dirty="0"/>
              <a:t> </a:t>
            </a:r>
            <a:r>
              <a:rPr lang="en-US" b="1" u="sng" dirty="0" err="1"/>
              <a:t>ce</a:t>
            </a:r>
            <a:r>
              <a:rPr lang="en-US" b="1" u="sng" dirty="0"/>
              <a:t> a </a:t>
            </a:r>
            <a:r>
              <a:rPr lang="en-US" b="1" u="sng" dirty="0" err="1"/>
              <a:t>constat</a:t>
            </a:r>
            <a:r>
              <a:rPr lang="en-US" b="1" u="sng" dirty="0"/>
              <a:t> </a:t>
            </a:r>
            <a:r>
              <a:rPr lang="en-US" b="1" u="sng" dirty="0" err="1"/>
              <a:t>importanța</a:t>
            </a:r>
            <a:r>
              <a:rPr lang="en-US" b="1" u="sng" dirty="0"/>
              <a:t> </a:t>
            </a:r>
            <a:r>
              <a:rPr lang="en-US" b="1" u="sng" dirty="0" err="1"/>
              <a:t>proiectului</a:t>
            </a:r>
            <a:r>
              <a:rPr lang="en-US" b="1" u="sng" dirty="0"/>
              <a:t> </a:t>
            </a:r>
            <a:r>
              <a:rPr lang="en-US" dirty="0"/>
              <a:t>(de </a:t>
            </a:r>
            <a:r>
              <a:rPr lang="en-US" dirty="0" err="1"/>
              <a:t>ce</a:t>
            </a:r>
            <a:r>
              <a:rPr lang="en-US" dirty="0"/>
              <a:t> </a:t>
            </a:r>
            <a:r>
              <a:rPr lang="en-US" dirty="0" err="1"/>
              <a:t>contează</a:t>
            </a:r>
            <a:r>
              <a:rPr lang="en-US" dirty="0"/>
              <a:t> </a:t>
            </a:r>
            <a:r>
              <a:rPr lang="en-US" dirty="0" err="1"/>
              <a:t>faptul</a:t>
            </a:r>
            <a:r>
              <a:rPr lang="en-US" dirty="0"/>
              <a:t> </a:t>
            </a:r>
            <a:r>
              <a:rPr lang="en-US" dirty="0" err="1"/>
              <a:t>că</a:t>
            </a:r>
            <a:r>
              <a:rPr lang="en-US" dirty="0"/>
              <a:t> </a:t>
            </a:r>
            <a:r>
              <a:rPr lang="en-US" dirty="0" err="1"/>
              <a:t>rezultatele</a:t>
            </a:r>
            <a:r>
              <a:rPr lang="en-US" dirty="0"/>
              <a:t> </a:t>
            </a:r>
            <a:r>
              <a:rPr lang="en-US" dirty="0" err="1"/>
              <a:t>proiectului</a:t>
            </a:r>
            <a:r>
              <a:rPr lang="en-US" dirty="0"/>
              <a:t> au </a:t>
            </a:r>
            <a:r>
              <a:rPr lang="en-US" dirty="0" err="1"/>
              <a:t>fost</a:t>
            </a:r>
            <a:r>
              <a:rPr lang="en-US" dirty="0"/>
              <a:t> de </a:t>
            </a:r>
            <a:r>
              <a:rPr lang="en-US" dirty="0" err="1"/>
              <a:t>succes</a:t>
            </a:r>
            <a:r>
              <a:rPr lang="en-US" dirty="0"/>
              <a:t>). </a:t>
            </a:r>
            <a:r>
              <a:rPr lang="en-US" dirty="0" err="1"/>
              <a:t>În</a:t>
            </a:r>
            <a:r>
              <a:rPr lang="en-US" dirty="0"/>
              <a:t> </a:t>
            </a:r>
            <a:r>
              <a:rPr lang="en-US" dirty="0" err="1"/>
              <a:t>explicații</a:t>
            </a:r>
            <a:r>
              <a:rPr lang="en-US" dirty="0"/>
              <a:t> </a:t>
            </a:r>
            <a:r>
              <a:rPr lang="en-US" dirty="0" err="1"/>
              <a:t>aveți</a:t>
            </a:r>
            <a:r>
              <a:rPr lang="en-US" dirty="0"/>
              <a:t> </a:t>
            </a:r>
            <a:r>
              <a:rPr lang="en-US" dirty="0" err="1"/>
              <a:t>în</a:t>
            </a:r>
            <a:r>
              <a:rPr lang="en-US" dirty="0"/>
              <a:t> </a:t>
            </a:r>
            <a:r>
              <a:rPr lang="en-US" dirty="0" err="1"/>
              <a:t>vedere</a:t>
            </a:r>
            <a:r>
              <a:rPr lang="en-US" dirty="0"/>
              <a:t> </a:t>
            </a:r>
            <a:r>
              <a:rPr lang="en-US" dirty="0" err="1"/>
              <a:t>și</a:t>
            </a:r>
            <a:r>
              <a:rPr lang="en-US" dirty="0"/>
              <a:t> </a:t>
            </a:r>
            <a:r>
              <a:rPr lang="en-US" b="1" u="sng" dirty="0" err="1"/>
              <a:t>importanța</a:t>
            </a:r>
            <a:r>
              <a:rPr lang="en-US" b="1" u="sng" dirty="0"/>
              <a:t> </a:t>
            </a:r>
            <a:r>
              <a:rPr lang="en-US" b="1" u="sng" dirty="0" err="1"/>
              <a:t>proiectului</a:t>
            </a:r>
            <a:r>
              <a:rPr lang="en-US" b="1" u="sng" dirty="0"/>
              <a:t> pe termen lung</a:t>
            </a:r>
            <a:r>
              <a:rPr lang="en-US" dirty="0"/>
              <a:t>.</a:t>
            </a:r>
            <a:endParaRPr lang="ro-RO" dirty="0"/>
          </a:p>
          <a:p>
            <a:pPr algn="just"/>
            <a:endParaRPr lang="en-US" dirty="0"/>
          </a:p>
        </p:txBody>
      </p:sp>
    </p:spTree>
    <p:extLst>
      <p:ext uri="{BB962C8B-B14F-4D97-AF65-F5344CB8AC3E}">
        <p14:creationId xmlns:p14="http://schemas.microsoft.com/office/powerpoint/2010/main" val="337875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ou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ox(out)">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ox(in)">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EB637B-1D34-8333-19AC-949019F7B7D8}"/>
              </a:ext>
            </a:extLst>
          </p:cNvPr>
          <p:cNvPicPr>
            <a:picLocks noChangeAspect="1"/>
          </p:cNvPicPr>
          <p:nvPr/>
        </p:nvPicPr>
        <p:blipFill>
          <a:blip r:embed="rId2"/>
          <a:stretch>
            <a:fillRect/>
          </a:stretch>
        </p:blipFill>
        <p:spPr>
          <a:xfrm>
            <a:off x="440866" y="204787"/>
            <a:ext cx="11310267" cy="6291263"/>
          </a:xfrm>
          <a:prstGeom prst="rect">
            <a:avLst/>
          </a:prstGeom>
        </p:spPr>
      </p:pic>
      <p:sp>
        <p:nvSpPr>
          <p:cNvPr id="6" name="TextBox 5">
            <a:extLst>
              <a:ext uri="{FF2B5EF4-FFF2-40B4-BE49-F238E27FC236}">
                <a16:creationId xmlns:a16="http://schemas.microsoft.com/office/drawing/2014/main" id="{8A5D3AF2-801A-95C6-80CF-FD298D662CE1}"/>
              </a:ext>
            </a:extLst>
          </p:cNvPr>
          <p:cNvSpPr txBox="1"/>
          <p:nvPr/>
        </p:nvSpPr>
        <p:spPr>
          <a:xfrm>
            <a:off x="1162050" y="1057275"/>
            <a:ext cx="5046638" cy="646331"/>
          </a:xfrm>
          <a:prstGeom prst="rect">
            <a:avLst/>
          </a:prstGeom>
          <a:noFill/>
        </p:spPr>
        <p:txBody>
          <a:bodyPr wrap="none" rtlCol="0">
            <a:spAutoFit/>
          </a:bodyPr>
          <a:lstStyle/>
          <a:p>
            <a:r>
              <a:rPr lang="ro-RO" dirty="0">
                <a:solidFill>
                  <a:srgbClr val="FF0000"/>
                </a:solidFill>
              </a:rPr>
              <a:t>Varianta în limba engleză trebuie să coincidă cu cea </a:t>
            </a:r>
          </a:p>
          <a:p>
            <a:r>
              <a:rPr lang="ro-RO" dirty="0">
                <a:solidFill>
                  <a:srgbClr val="FF0000"/>
                </a:solidFill>
              </a:rPr>
              <a:t>în limba română</a:t>
            </a:r>
            <a:endParaRPr lang="en-US" dirty="0">
              <a:solidFill>
                <a:srgbClr val="FF0000"/>
              </a:solidFill>
            </a:endParaRPr>
          </a:p>
        </p:txBody>
      </p:sp>
      <p:sp>
        <p:nvSpPr>
          <p:cNvPr id="7" name="TextBox 6">
            <a:extLst>
              <a:ext uri="{FF2B5EF4-FFF2-40B4-BE49-F238E27FC236}">
                <a16:creationId xmlns:a16="http://schemas.microsoft.com/office/drawing/2014/main" id="{64611D92-165C-E2B3-3686-1F31933E899E}"/>
              </a:ext>
            </a:extLst>
          </p:cNvPr>
          <p:cNvSpPr txBox="1"/>
          <p:nvPr/>
        </p:nvSpPr>
        <p:spPr>
          <a:xfrm>
            <a:off x="8525435" y="3263153"/>
            <a:ext cx="2537012" cy="923330"/>
          </a:xfrm>
          <a:prstGeom prst="rect">
            <a:avLst/>
          </a:prstGeom>
          <a:noFill/>
        </p:spPr>
        <p:txBody>
          <a:bodyPr wrap="square" rtlCol="0">
            <a:spAutoFit/>
          </a:bodyPr>
          <a:lstStyle/>
          <a:p>
            <a:pPr algn="just"/>
            <a:r>
              <a:rPr lang="ro-RO" dirty="0">
                <a:solidFill>
                  <a:srgbClr val="FF0000"/>
                </a:solidFill>
              </a:rPr>
              <a:t>În funcție de situația concretă, puteți selecta mai multe variante</a:t>
            </a:r>
            <a:endParaRPr lang="en-US" dirty="0">
              <a:solidFill>
                <a:srgbClr val="FF0000"/>
              </a:solidFill>
            </a:endParaRPr>
          </a:p>
        </p:txBody>
      </p:sp>
    </p:spTree>
    <p:extLst>
      <p:ext uri="{BB962C8B-B14F-4D97-AF65-F5344CB8AC3E}">
        <p14:creationId xmlns:p14="http://schemas.microsoft.com/office/powerpoint/2010/main" val="76511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C43B8C-7EF9-5605-A8C4-17EE9BA8B6DD}"/>
              </a:ext>
            </a:extLst>
          </p:cNvPr>
          <p:cNvPicPr>
            <a:picLocks noChangeAspect="1"/>
          </p:cNvPicPr>
          <p:nvPr/>
        </p:nvPicPr>
        <p:blipFill>
          <a:blip r:embed="rId2"/>
          <a:stretch>
            <a:fillRect/>
          </a:stretch>
        </p:blipFill>
        <p:spPr>
          <a:xfrm>
            <a:off x="3440563" y="288790"/>
            <a:ext cx="6223390" cy="4034135"/>
          </a:xfrm>
          <a:prstGeom prst="rect">
            <a:avLst/>
          </a:prstGeom>
        </p:spPr>
      </p:pic>
      <p:pic>
        <p:nvPicPr>
          <p:cNvPr id="7" name="Picture 6">
            <a:extLst>
              <a:ext uri="{FF2B5EF4-FFF2-40B4-BE49-F238E27FC236}">
                <a16:creationId xmlns:a16="http://schemas.microsoft.com/office/drawing/2014/main" id="{35FE5494-259E-F03F-459C-59D314F9F9B0}"/>
              </a:ext>
            </a:extLst>
          </p:cNvPr>
          <p:cNvPicPr>
            <a:picLocks noChangeAspect="1"/>
          </p:cNvPicPr>
          <p:nvPr/>
        </p:nvPicPr>
        <p:blipFill>
          <a:blip r:embed="rId3"/>
          <a:stretch>
            <a:fillRect/>
          </a:stretch>
        </p:blipFill>
        <p:spPr>
          <a:xfrm>
            <a:off x="3453093" y="4304223"/>
            <a:ext cx="6223390" cy="2257938"/>
          </a:xfrm>
          <a:prstGeom prst="rect">
            <a:avLst/>
          </a:prstGeom>
        </p:spPr>
      </p:pic>
      <mc:AlternateContent xmlns:mc="http://schemas.openxmlformats.org/markup-compatibility/2006" xmlns:a14="http://schemas.microsoft.com/office/drawing/2010/main">
        <mc:Choice Requires="a14">
          <p:sp>
            <p:nvSpPr>
              <p:cNvPr id="9" name="Speech Bubble: Rectangle with Corners Rounded 8">
                <a:extLst>
                  <a:ext uri="{FF2B5EF4-FFF2-40B4-BE49-F238E27FC236}">
                    <a16:creationId xmlns:a16="http://schemas.microsoft.com/office/drawing/2014/main" id="{593D1EDB-E94B-91E7-9659-D9F131204B23}"/>
                  </a:ext>
                </a:extLst>
              </p:cNvPr>
              <p:cNvSpPr/>
              <p:nvPr/>
            </p:nvSpPr>
            <p:spPr>
              <a:xfrm>
                <a:off x="8965" y="471894"/>
                <a:ext cx="2850776" cy="4180788"/>
              </a:xfrm>
              <a:prstGeom prst="wedgeRoundRectCallout">
                <a:avLst>
                  <a:gd name="adj1" fmla="val 61050"/>
                  <a:gd name="adj2" fmla="val 2987"/>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o-RO" dirty="0"/>
                  <a:t>Când completați aceste procente, trebuie să țineți cont de ceea ce au completat participanții la vizita de studiu în rapoartele individuale. Considerați că procentul este dat de formula: </a:t>
                </a:r>
              </a:p>
              <a:p>
                <a:pPr algn="just"/>
                <a:endParaRPr lang="ro-RO" dirty="0"/>
              </a:p>
              <a:p>
                <a:pPr algn="just"/>
                <a14:m>
                  <m:oMathPara xmlns:m="http://schemas.openxmlformats.org/officeDocument/2006/math">
                    <m:oMathParaPr>
                      <m:jc m:val="centerGroup"/>
                    </m:oMathParaPr>
                    <m:oMath xmlns:m="http://schemas.openxmlformats.org/officeDocument/2006/math">
                      <m:f>
                        <m:fPr>
                          <m:ctrlPr>
                            <a:rPr lang="en-US" sz="900" i="1" smtClean="0">
                              <a:latin typeface="Cambria Math" panose="02040503050406030204" pitchFamily="18" charset="0"/>
                            </a:rPr>
                          </m:ctrlPr>
                        </m:fPr>
                        <m:num>
                          <m:r>
                            <a:rPr lang="ro-RO" sz="900" b="0" i="1" smtClean="0">
                              <a:latin typeface="Cambria Math" panose="02040503050406030204" pitchFamily="18" charset="0"/>
                            </a:rPr>
                            <m:t>𝑁𝑢𝑚</m:t>
                          </m:r>
                          <m:r>
                            <a:rPr lang="ro-RO" sz="900" b="0" i="1" smtClean="0">
                              <a:latin typeface="Cambria Math" panose="02040503050406030204" pitchFamily="18" charset="0"/>
                            </a:rPr>
                            <m:t>ă</m:t>
                          </m:r>
                          <m:r>
                            <a:rPr lang="ro-RO" sz="900" b="0" i="1" smtClean="0">
                              <a:latin typeface="Cambria Math" panose="02040503050406030204" pitchFamily="18" charset="0"/>
                            </a:rPr>
                            <m:t>𝑟</m:t>
                          </m:r>
                          <m:r>
                            <a:rPr lang="ro-RO" sz="900" b="0" i="1" smtClean="0">
                              <a:latin typeface="Cambria Math" panose="02040503050406030204" pitchFamily="18" charset="0"/>
                            </a:rPr>
                            <m:t> </m:t>
                          </m:r>
                          <m:r>
                            <a:rPr lang="ro-RO" sz="900" b="0" i="1" smtClean="0">
                              <a:latin typeface="Cambria Math" panose="02040503050406030204" pitchFamily="18" charset="0"/>
                            </a:rPr>
                            <m:t>𝑝𝑒𝑟𝑠𝑜𝑎𝑛𝑒</m:t>
                          </m:r>
                          <m:r>
                            <a:rPr lang="ro-RO" sz="900" b="0" i="1" smtClean="0">
                              <a:latin typeface="Cambria Math" panose="02040503050406030204" pitchFamily="18" charset="0"/>
                            </a:rPr>
                            <m:t> </m:t>
                          </m:r>
                          <m:r>
                            <a:rPr lang="ro-RO" sz="900" b="0" i="1" smtClean="0">
                              <a:latin typeface="Cambria Math" panose="02040503050406030204" pitchFamily="18" charset="0"/>
                            </a:rPr>
                            <m:t>𝑛𝑢𝑙𝑡𝑢𝑚𝑖𝑡𝑒</m:t>
                          </m:r>
                          <m:r>
                            <a:rPr lang="ro-RO" sz="900" b="0" i="1" smtClean="0">
                              <a:latin typeface="Cambria Math" panose="02040503050406030204" pitchFamily="18" charset="0"/>
                            </a:rPr>
                            <m:t>+ </m:t>
                          </m:r>
                          <m:r>
                            <a:rPr lang="ro-RO" sz="900" b="0" i="1" smtClean="0">
                              <a:latin typeface="Cambria Math" panose="02040503050406030204" pitchFamily="18" charset="0"/>
                            </a:rPr>
                            <m:t>𝑓𝑜𝑎𝑟𝑡𝑒</m:t>
                          </m:r>
                          <m:r>
                            <a:rPr lang="ro-RO" sz="900" b="0" i="1" smtClean="0">
                              <a:latin typeface="Cambria Math" panose="02040503050406030204" pitchFamily="18" charset="0"/>
                            </a:rPr>
                            <m:t> </m:t>
                          </m:r>
                          <m:r>
                            <a:rPr lang="ro-RO" sz="900" b="0" i="1" smtClean="0">
                              <a:latin typeface="Cambria Math" panose="02040503050406030204" pitchFamily="18" charset="0"/>
                            </a:rPr>
                            <m:t>𝑚𝑢𝑙</m:t>
                          </m:r>
                          <m:r>
                            <a:rPr lang="ro-RO" sz="900" b="0" i="1" smtClean="0">
                              <a:latin typeface="Cambria Math" panose="02040503050406030204" pitchFamily="18" charset="0"/>
                            </a:rPr>
                            <m:t>ț</m:t>
                          </m:r>
                          <m:r>
                            <a:rPr lang="ro-RO" sz="900" b="0" i="1" smtClean="0">
                              <a:latin typeface="Cambria Math" panose="02040503050406030204" pitchFamily="18" charset="0"/>
                            </a:rPr>
                            <m:t>𝑚𝑖𝑡𝑒</m:t>
                          </m:r>
                        </m:num>
                        <m:den>
                          <m:r>
                            <a:rPr lang="ro-RO" sz="900" b="0" i="1" smtClean="0">
                              <a:latin typeface="Cambria Math" panose="02040503050406030204" pitchFamily="18" charset="0"/>
                            </a:rPr>
                            <m:t>𝑁𝑢𝑚</m:t>
                          </m:r>
                          <m:r>
                            <a:rPr lang="ro-RO" sz="900" b="0" i="1" smtClean="0">
                              <a:latin typeface="Cambria Math" panose="02040503050406030204" pitchFamily="18" charset="0"/>
                            </a:rPr>
                            <m:t>ă</m:t>
                          </m:r>
                          <m:r>
                            <a:rPr lang="ro-RO" sz="900" b="0" i="1" smtClean="0">
                              <a:latin typeface="Cambria Math" panose="02040503050406030204" pitchFamily="18" charset="0"/>
                            </a:rPr>
                            <m:t>𝑟</m:t>
                          </m:r>
                          <m:r>
                            <a:rPr lang="ro-RO" sz="900" b="0" i="1" smtClean="0">
                              <a:latin typeface="Cambria Math" panose="02040503050406030204" pitchFamily="18" charset="0"/>
                            </a:rPr>
                            <m:t> </m:t>
                          </m:r>
                          <m:r>
                            <a:rPr lang="ro-RO" sz="900" b="0" i="1" smtClean="0">
                              <a:latin typeface="Cambria Math" panose="02040503050406030204" pitchFamily="18" charset="0"/>
                            </a:rPr>
                            <m:t>𝑡𝑜𝑡𝑎𝑙</m:t>
                          </m:r>
                          <m:r>
                            <a:rPr lang="ro-RO" sz="900" b="0" i="1" smtClean="0">
                              <a:latin typeface="Cambria Math" panose="02040503050406030204" pitchFamily="18" charset="0"/>
                            </a:rPr>
                            <m:t> </m:t>
                          </m:r>
                          <m:r>
                            <a:rPr lang="ro-RO" sz="900" b="0" i="1" smtClean="0">
                              <a:latin typeface="Cambria Math" panose="02040503050406030204" pitchFamily="18" charset="0"/>
                            </a:rPr>
                            <m:t>𝑑𝑒</m:t>
                          </m:r>
                          <m:r>
                            <a:rPr lang="ro-RO" sz="900" b="0" i="1" smtClean="0">
                              <a:latin typeface="Cambria Math" panose="02040503050406030204" pitchFamily="18" charset="0"/>
                            </a:rPr>
                            <m:t> </m:t>
                          </m:r>
                          <m:r>
                            <a:rPr lang="ro-RO" sz="900" b="0" i="1" smtClean="0">
                              <a:latin typeface="Cambria Math" panose="02040503050406030204" pitchFamily="18" charset="0"/>
                            </a:rPr>
                            <m:t>𝑝𝑒𝑟𝑠𝑜𝑎𝑛𝑒</m:t>
                          </m:r>
                          <m:r>
                            <a:rPr lang="ro-RO" sz="900" b="0" i="1" smtClean="0">
                              <a:latin typeface="Cambria Math" panose="02040503050406030204" pitchFamily="18" charset="0"/>
                            </a:rPr>
                            <m:t> </m:t>
                          </m:r>
                          <m:r>
                            <a:rPr lang="ro-RO" sz="900" b="0" i="1" smtClean="0">
                              <a:latin typeface="Cambria Math" panose="02040503050406030204" pitchFamily="18" charset="0"/>
                            </a:rPr>
                            <m:t>𝑝𝑎𝑟𝑡𝑖𝑐𝑖𝑝𝑎𝑛𝑡𝑒</m:t>
                          </m:r>
                        </m:den>
                      </m:f>
                    </m:oMath>
                  </m:oMathPara>
                </a14:m>
                <a:endParaRPr lang="en-US" sz="900" dirty="0"/>
              </a:p>
            </p:txBody>
          </p:sp>
        </mc:Choice>
        <mc:Fallback xmlns="">
          <p:sp>
            <p:nvSpPr>
              <p:cNvPr id="9" name="Speech Bubble: Rectangle with Corners Rounded 8">
                <a:extLst>
                  <a:ext uri="{FF2B5EF4-FFF2-40B4-BE49-F238E27FC236}">
                    <a16:creationId xmlns:a16="http://schemas.microsoft.com/office/drawing/2014/main" id="{593D1EDB-E94B-91E7-9659-D9F131204B23}"/>
                  </a:ext>
                </a:extLst>
              </p:cNvPr>
              <p:cNvSpPr>
                <a:spLocks noRot="1" noChangeAspect="1" noMove="1" noResize="1" noEditPoints="1" noAdjustHandles="1" noChangeArrowheads="1" noChangeShapeType="1" noTextEdit="1"/>
              </p:cNvSpPr>
              <p:nvPr/>
            </p:nvSpPr>
            <p:spPr>
              <a:xfrm>
                <a:off x="8965" y="471894"/>
                <a:ext cx="2850776" cy="4180788"/>
              </a:xfrm>
              <a:prstGeom prst="wedgeRoundRectCallout">
                <a:avLst>
                  <a:gd name="adj1" fmla="val 61050"/>
                  <a:gd name="adj2" fmla="val 2987"/>
                  <a:gd name="adj3" fmla="val 16667"/>
                </a:avLst>
              </a:prstGeom>
              <a:blipFill>
                <a:blip r:embed="rId4"/>
                <a:stretch>
                  <a:fillRect/>
                </a:stretch>
              </a:blipFill>
            </p:spPr>
            <p:txBody>
              <a:bodyPr/>
              <a:lstStyle/>
              <a:p>
                <a:r>
                  <a:rPr lang="en-US">
                    <a:noFill/>
                  </a:rPr>
                  <a:t> </a:t>
                </a:r>
              </a:p>
            </p:txBody>
          </p:sp>
        </mc:Fallback>
      </mc:AlternateContent>
      <p:sp>
        <p:nvSpPr>
          <p:cNvPr id="10" name="Left Brace 9">
            <a:extLst>
              <a:ext uri="{FF2B5EF4-FFF2-40B4-BE49-F238E27FC236}">
                <a16:creationId xmlns:a16="http://schemas.microsoft.com/office/drawing/2014/main" id="{54885300-D19C-CAD4-0C70-1F854680A3C2}"/>
              </a:ext>
            </a:extLst>
          </p:cNvPr>
          <p:cNvSpPr/>
          <p:nvPr/>
        </p:nvSpPr>
        <p:spPr>
          <a:xfrm>
            <a:off x="3128688" y="1237129"/>
            <a:ext cx="457200" cy="2994212"/>
          </a:xfrm>
          <a:prstGeom prst="leftBrace">
            <a:avLst/>
          </a:prstGeom>
          <a:ln w="57150">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ln>
                <a:solidFill>
                  <a:srgbClr val="FF0000"/>
                </a:solidFill>
              </a:ln>
              <a:solidFill>
                <a:srgbClr val="FF0000"/>
              </a:solidFill>
            </a:endParaRPr>
          </a:p>
        </p:txBody>
      </p:sp>
      <p:cxnSp>
        <p:nvCxnSpPr>
          <p:cNvPr id="12" name="Straight Connector 11">
            <a:extLst>
              <a:ext uri="{FF2B5EF4-FFF2-40B4-BE49-F238E27FC236}">
                <a16:creationId xmlns:a16="http://schemas.microsoft.com/office/drawing/2014/main" id="{DB516EB4-5783-7245-A7DE-D560813B5EDE}"/>
              </a:ext>
            </a:extLst>
          </p:cNvPr>
          <p:cNvCxnSpPr/>
          <p:nvPr/>
        </p:nvCxnSpPr>
        <p:spPr>
          <a:xfrm>
            <a:off x="3962400" y="4652682"/>
            <a:ext cx="38727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21FCB58-DFB3-9F24-7BC3-642B67A1B74C}"/>
              </a:ext>
            </a:extLst>
          </p:cNvPr>
          <p:cNvCxnSpPr/>
          <p:nvPr/>
        </p:nvCxnSpPr>
        <p:spPr>
          <a:xfrm>
            <a:off x="3953439" y="5567083"/>
            <a:ext cx="38727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Speech Bubble: Rectangle with Corners Rounded 13">
            <a:extLst>
              <a:ext uri="{FF2B5EF4-FFF2-40B4-BE49-F238E27FC236}">
                <a16:creationId xmlns:a16="http://schemas.microsoft.com/office/drawing/2014/main" id="{9FF81374-D639-0546-FD73-610547A20EDD}"/>
              </a:ext>
            </a:extLst>
          </p:cNvPr>
          <p:cNvSpPr/>
          <p:nvPr/>
        </p:nvSpPr>
        <p:spPr>
          <a:xfrm>
            <a:off x="9823484" y="1466977"/>
            <a:ext cx="2305764" cy="5095184"/>
          </a:xfrm>
          <a:prstGeom prst="wedgeRoundRectCallout">
            <a:avLst>
              <a:gd name="adj1" fmla="val -57911"/>
              <a:gd name="adj2" fmla="val 24312"/>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o-RO" dirty="0"/>
          </a:p>
          <a:p>
            <a:pPr algn="just"/>
            <a:r>
              <a:rPr lang="ro-RO" dirty="0"/>
              <a:t>La ambele întrebări trebuie să vă referiți la toți elevii școlii de la profilul VET (chiar dacă în cazul unora, calificările pentru care se pregătesc nu sunt vizate în proiect.</a:t>
            </a:r>
          </a:p>
          <a:p>
            <a:pPr algn="just"/>
            <a:r>
              <a:rPr lang="ro-RO" dirty="0"/>
              <a:t>Răspunsul dat la întrebarea 18 trebuie să coincidă cu rezultatul dedus din chestionarele de satisfacție aplicate elevilor la sfârșitul proiectului.</a:t>
            </a:r>
          </a:p>
          <a:p>
            <a:pPr algn="just"/>
            <a:endParaRPr lang="ro-RO" sz="900" dirty="0"/>
          </a:p>
          <a:p>
            <a:pPr algn="just"/>
            <a:endParaRPr lang="en-US" sz="900" dirty="0"/>
          </a:p>
        </p:txBody>
      </p:sp>
      <p:sp>
        <p:nvSpPr>
          <p:cNvPr id="15" name="Left Brace 14">
            <a:extLst>
              <a:ext uri="{FF2B5EF4-FFF2-40B4-BE49-F238E27FC236}">
                <a16:creationId xmlns:a16="http://schemas.microsoft.com/office/drawing/2014/main" id="{88C5E2E5-DF49-85A1-18F9-B9F3CAE3D899}"/>
              </a:ext>
            </a:extLst>
          </p:cNvPr>
          <p:cNvSpPr/>
          <p:nvPr/>
        </p:nvSpPr>
        <p:spPr>
          <a:xfrm flipH="1">
            <a:off x="9269513" y="4043083"/>
            <a:ext cx="457200" cy="2375646"/>
          </a:xfrm>
          <a:prstGeom prst="leftBrace">
            <a:avLst>
              <a:gd name="adj1" fmla="val 163726"/>
              <a:gd name="adj2" fmla="val 51796"/>
            </a:avLst>
          </a:prstGeom>
          <a:ln w="57150">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ln>
                <a:solidFill>
                  <a:srgbClr val="FF0000"/>
                </a:solidFill>
              </a:ln>
              <a:solidFill>
                <a:srgbClr val="FF0000"/>
              </a:solidFill>
            </a:endParaRPr>
          </a:p>
        </p:txBody>
      </p:sp>
    </p:spTree>
    <p:extLst>
      <p:ext uri="{BB962C8B-B14F-4D97-AF65-F5344CB8AC3E}">
        <p14:creationId xmlns:p14="http://schemas.microsoft.com/office/powerpoint/2010/main" val="406905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strips(down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strips(downLeft)">
                                      <p:cBhvr>
                                        <p:cTn id="15" dur="500"/>
                                        <p:tgtEl>
                                          <p:spTgt spid="1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strips(downLeft)">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4D27C9-930D-9799-DCD1-21E22C0D3457}"/>
              </a:ext>
            </a:extLst>
          </p:cNvPr>
          <p:cNvPicPr>
            <a:picLocks noChangeAspect="1"/>
          </p:cNvPicPr>
          <p:nvPr/>
        </p:nvPicPr>
        <p:blipFill>
          <a:blip r:embed="rId2"/>
          <a:stretch>
            <a:fillRect/>
          </a:stretch>
        </p:blipFill>
        <p:spPr>
          <a:xfrm>
            <a:off x="3187949" y="818871"/>
            <a:ext cx="6718051" cy="3910012"/>
          </a:xfrm>
          <a:prstGeom prst="rect">
            <a:avLst/>
          </a:prstGeom>
        </p:spPr>
      </p:pic>
      <p:sp>
        <p:nvSpPr>
          <p:cNvPr id="4" name="Speech Bubble: Rectangle with Corners Rounded 3">
            <a:extLst>
              <a:ext uri="{FF2B5EF4-FFF2-40B4-BE49-F238E27FC236}">
                <a16:creationId xmlns:a16="http://schemas.microsoft.com/office/drawing/2014/main" id="{15449CBD-26B5-B3F4-AE7D-FFF603700D54}"/>
              </a:ext>
            </a:extLst>
          </p:cNvPr>
          <p:cNvSpPr/>
          <p:nvPr/>
        </p:nvSpPr>
        <p:spPr>
          <a:xfrm>
            <a:off x="0" y="0"/>
            <a:ext cx="2850776" cy="6857999"/>
          </a:xfrm>
          <a:prstGeom prst="wedgeRoundRectCallout">
            <a:avLst>
              <a:gd name="adj1" fmla="val 68754"/>
              <a:gd name="adj2" fmla="val -21253"/>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o-RO" dirty="0"/>
              <a:t>Trebuie citit atent formularul de candidatură pentru a vedea dacă ați propus realizarea de noi CDL-uri sau îmbunătățirea CDL-urilor existente.</a:t>
            </a:r>
          </a:p>
          <a:p>
            <a:pPr algn="just"/>
            <a:endParaRPr lang="ro-RO" dirty="0"/>
          </a:p>
          <a:p>
            <a:pPr algn="just"/>
            <a:r>
              <a:rPr lang="ro-RO" dirty="0"/>
              <a:t>Dacă ați prevăzut realizarea de noi CDL-uri, atunci scrieți câte CDL-uri noi ați realizat în cadrul proiectului.</a:t>
            </a:r>
          </a:p>
          <a:p>
            <a:pPr algn="just"/>
            <a:endParaRPr lang="ro-RO" dirty="0"/>
          </a:p>
          <a:p>
            <a:pPr algn="just"/>
            <a:r>
              <a:rPr lang="ro-RO" dirty="0"/>
              <a:t>Dacă ați prevăzut în formular îmbunătățirea de CDL-uri, scrieți câte CDL-uri ați îmbunătățit.</a:t>
            </a:r>
          </a:p>
          <a:p>
            <a:pPr algn="just"/>
            <a:endParaRPr lang="ro-RO" dirty="0"/>
          </a:p>
          <a:p>
            <a:pPr algn="just"/>
            <a:r>
              <a:rPr lang="ro-RO" dirty="0"/>
              <a:t>Dacă ați realizat mai mult decât ați prevăzut în formular, scrieți numărul total de CDL-uri realizate/îmbunătățite.</a:t>
            </a:r>
            <a:endParaRPr lang="en-US" dirty="0"/>
          </a:p>
        </p:txBody>
      </p:sp>
      <p:sp>
        <p:nvSpPr>
          <p:cNvPr id="5" name="Speech Bubble: Rectangle with Corners Rounded 4">
            <a:extLst>
              <a:ext uri="{FF2B5EF4-FFF2-40B4-BE49-F238E27FC236}">
                <a16:creationId xmlns:a16="http://schemas.microsoft.com/office/drawing/2014/main" id="{1BFBDD6E-F450-9E5D-90E8-469454EAE612}"/>
              </a:ext>
            </a:extLst>
          </p:cNvPr>
          <p:cNvSpPr/>
          <p:nvPr/>
        </p:nvSpPr>
        <p:spPr>
          <a:xfrm>
            <a:off x="9906000" y="2175903"/>
            <a:ext cx="2305764" cy="2380686"/>
          </a:xfrm>
          <a:prstGeom prst="wedgeRoundRectCallout">
            <a:avLst>
              <a:gd name="adj1" fmla="val -63743"/>
              <a:gd name="adj2" fmla="val 13481"/>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o-RO" dirty="0"/>
          </a:p>
          <a:p>
            <a:pPr algn="just"/>
            <a:r>
              <a:rPr lang="ro-RO" dirty="0"/>
              <a:t>Trebuie să precizați doar parteneriatele /contractele cadru incluzând specificații ECVET realizate în cadrul proiectului. </a:t>
            </a:r>
            <a:endParaRPr lang="en-US" dirty="0"/>
          </a:p>
        </p:txBody>
      </p:sp>
      <p:sp>
        <p:nvSpPr>
          <p:cNvPr id="6" name="TextBox 5">
            <a:extLst>
              <a:ext uri="{FF2B5EF4-FFF2-40B4-BE49-F238E27FC236}">
                <a16:creationId xmlns:a16="http://schemas.microsoft.com/office/drawing/2014/main" id="{7A7F352B-59EA-0522-C31A-CFCEC957A6DC}"/>
              </a:ext>
            </a:extLst>
          </p:cNvPr>
          <p:cNvSpPr txBox="1"/>
          <p:nvPr/>
        </p:nvSpPr>
        <p:spPr>
          <a:xfrm>
            <a:off x="3113492" y="5232583"/>
            <a:ext cx="7016626" cy="681038"/>
          </a:xfrm>
          <a:prstGeom prst="roundRect">
            <a:avLst/>
          </a:prstGeom>
          <a:solidFill>
            <a:srgbClr val="FF0000"/>
          </a:solidFill>
          <a:ln>
            <a:noFill/>
          </a:ln>
          <a:effectLst>
            <a:innerShdw blurRad="114300">
              <a:prstClr val="black"/>
            </a:innerShdw>
          </a:effectLst>
          <a:scene3d>
            <a:camera prst="obliqueBottomLeft"/>
            <a:lightRig rig="threePt" dir="t"/>
          </a:scene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ro-RO" dirty="0"/>
              <a:t>Atenție !</a:t>
            </a:r>
          </a:p>
          <a:p>
            <a:r>
              <a:rPr lang="ro-RO" sz="1600" dirty="0"/>
              <a:t>Toate produsele menționate aici trebuie să fie postate pe site-ul proiectului.</a:t>
            </a:r>
            <a:endParaRPr lang="en-US" sz="1600" dirty="0"/>
          </a:p>
        </p:txBody>
      </p:sp>
    </p:spTree>
    <p:extLst>
      <p:ext uri="{BB962C8B-B14F-4D97-AF65-F5344CB8AC3E}">
        <p14:creationId xmlns:p14="http://schemas.microsoft.com/office/powerpoint/2010/main" val="126920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01news0606">
            <a:extLst>
              <a:ext uri="{FF2B5EF4-FFF2-40B4-BE49-F238E27FC236}">
                <a16:creationId xmlns:a16="http://schemas.microsoft.com/office/drawing/2014/main" id="{5924147B-7CF4-9A6C-9C58-1F3169F68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70" t="6483" r="3062" b="3896"/>
          <a:stretch>
            <a:fillRect/>
          </a:stretch>
        </p:blipFill>
        <p:spPr bwMode="auto">
          <a:xfrm>
            <a:off x="2971800" y="2217738"/>
            <a:ext cx="6096000" cy="46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C31FE1F-9AD4-78EE-BD9F-2CBA3933A962}"/>
              </a:ext>
            </a:extLst>
          </p:cNvPr>
          <p:cNvSpPr/>
          <p:nvPr/>
        </p:nvSpPr>
        <p:spPr>
          <a:xfrm>
            <a:off x="1790700" y="429937"/>
            <a:ext cx="8610600" cy="830997"/>
          </a:xfrm>
          <a:prstGeom prst="rect">
            <a:avLst/>
          </a:prstGeom>
          <a:noFill/>
          <a:ln>
            <a:solidFill>
              <a:srgbClr val="FF0000"/>
            </a:solidFill>
          </a:ln>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1600" b="1" dirty="0">
                <a:ln w="11430"/>
                <a:solidFill>
                  <a:srgbClr val="FF0000"/>
                </a:solidFill>
                <a:effectLst>
                  <a:outerShdw blurRad="80000" dist="40000" dir="5040000" algn="tl">
                    <a:srgbClr val="000000">
                      <a:alpha val="30000"/>
                    </a:srgbClr>
                  </a:outerShdw>
                </a:effectLst>
                <a:latin typeface="Arial" charset="0"/>
                <a:cs typeface="Arial" charset="0"/>
              </a:rPr>
              <a:t>Cum </a:t>
            </a:r>
            <a:r>
              <a:rPr lang="en-US" sz="1600" b="1" dirty="0" err="1">
                <a:ln w="11430"/>
                <a:solidFill>
                  <a:srgbClr val="FF0000"/>
                </a:solidFill>
                <a:effectLst>
                  <a:outerShdw blurRad="80000" dist="40000" dir="5040000" algn="tl">
                    <a:srgbClr val="000000">
                      <a:alpha val="30000"/>
                    </a:srgbClr>
                  </a:outerShdw>
                </a:effectLst>
                <a:latin typeface="Arial" charset="0"/>
                <a:cs typeface="Arial" charset="0"/>
              </a:rPr>
              <a:t>trebuie</a:t>
            </a:r>
            <a:r>
              <a:rPr lang="en-US" sz="1600" b="1" dirty="0">
                <a:ln w="11430"/>
                <a:solidFill>
                  <a:srgbClr val="FF0000"/>
                </a:solidFill>
                <a:effectLst>
                  <a:outerShdw blurRad="80000" dist="40000" dir="5040000" algn="tl">
                    <a:srgbClr val="000000">
                      <a:alpha val="30000"/>
                    </a:srgbClr>
                  </a:outerShdw>
                </a:effectLst>
                <a:latin typeface="Arial" charset="0"/>
                <a:cs typeface="Arial" charset="0"/>
              </a:rPr>
              <a:t> </a:t>
            </a:r>
            <a:r>
              <a:rPr lang="en-US" sz="1600" b="1" dirty="0" err="1">
                <a:ln w="11430"/>
                <a:solidFill>
                  <a:srgbClr val="FF0000"/>
                </a:solidFill>
                <a:effectLst>
                  <a:outerShdw blurRad="80000" dist="40000" dir="5040000" algn="tl">
                    <a:srgbClr val="000000">
                      <a:alpha val="30000"/>
                    </a:srgbClr>
                  </a:outerShdw>
                </a:effectLst>
                <a:latin typeface="Arial" charset="0"/>
                <a:cs typeface="Arial" charset="0"/>
              </a:rPr>
              <a:t>proiectate</a:t>
            </a:r>
            <a:r>
              <a:rPr lang="en-US" sz="1600" b="1" dirty="0">
                <a:ln w="11430"/>
                <a:solidFill>
                  <a:srgbClr val="FF0000"/>
                </a:solidFill>
                <a:effectLst>
                  <a:outerShdw blurRad="80000" dist="40000" dir="5040000" algn="tl">
                    <a:srgbClr val="000000">
                      <a:alpha val="30000"/>
                    </a:srgbClr>
                  </a:outerShdw>
                </a:effectLst>
                <a:latin typeface="Arial" charset="0"/>
                <a:cs typeface="Arial" charset="0"/>
              </a:rPr>
              <a:t> </a:t>
            </a:r>
            <a:r>
              <a:rPr lang="en-US" sz="1600" b="1" dirty="0" err="1">
                <a:ln w="11430"/>
                <a:solidFill>
                  <a:srgbClr val="FF0000"/>
                </a:solidFill>
                <a:effectLst>
                  <a:outerShdw blurRad="80000" dist="40000" dir="5040000" algn="tl">
                    <a:srgbClr val="000000">
                      <a:alpha val="30000"/>
                    </a:srgbClr>
                  </a:outerShdw>
                </a:effectLst>
                <a:latin typeface="Arial" charset="0"/>
                <a:cs typeface="Arial" charset="0"/>
              </a:rPr>
              <a:t>si</a:t>
            </a:r>
            <a:r>
              <a:rPr lang="en-US" sz="1600" b="1" dirty="0">
                <a:ln w="11430"/>
                <a:solidFill>
                  <a:srgbClr val="FF0000"/>
                </a:solidFill>
                <a:effectLst>
                  <a:outerShdw blurRad="80000" dist="40000" dir="5040000" algn="tl">
                    <a:srgbClr val="000000">
                      <a:alpha val="30000"/>
                    </a:srgbClr>
                  </a:outerShdw>
                </a:effectLst>
                <a:latin typeface="Arial" charset="0"/>
                <a:cs typeface="Arial" charset="0"/>
              </a:rPr>
              <a:t> </a:t>
            </a:r>
            <a:r>
              <a:rPr lang="en-US" sz="1600" b="1" dirty="0" err="1">
                <a:ln w="11430"/>
                <a:solidFill>
                  <a:srgbClr val="FF0000"/>
                </a:solidFill>
                <a:effectLst>
                  <a:outerShdw blurRad="80000" dist="40000" dir="5040000" algn="tl">
                    <a:srgbClr val="000000">
                      <a:alpha val="30000"/>
                    </a:srgbClr>
                  </a:outerShdw>
                </a:effectLst>
                <a:latin typeface="Arial" charset="0"/>
                <a:cs typeface="Arial" charset="0"/>
              </a:rPr>
              <a:t>realizate</a:t>
            </a:r>
            <a:r>
              <a:rPr lang="en-US" sz="1600" b="1" dirty="0">
                <a:ln w="11430"/>
                <a:solidFill>
                  <a:srgbClr val="FF0000"/>
                </a:solidFill>
                <a:effectLst>
                  <a:outerShdw blurRad="80000" dist="40000" dir="5040000" algn="tl">
                    <a:srgbClr val="000000">
                      <a:alpha val="30000"/>
                    </a:srgbClr>
                  </a:outerShdw>
                </a:effectLst>
                <a:latin typeface="Arial" charset="0"/>
                <a:cs typeface="Arial" charset="0"/>
              </a:rPr>
              <a:t> </a:t>
            </a:r>
            <a:r>
              <a:rPr lang="en-US" sz="1600" b="1" dirty="0" err="1">
                <a:ln w="11430"/>
                <a:solidFill>
                  <a:srgbClr val="FF0000"/>
                </a:solidFill>
                <a:effectLst>
                  <a:outerShdw blurRad="80000" dist="40000" dir="5040000" algn="tl">
                    <a:srgbClr val="000000">
                      <a:alpha val="30000"/>
                    </a:srgbClr>
                  </a:outerShdw>
                </a:effectLst>
                <a:latin typeface="Arial" charset="0"/>
                <a:cs typeface="Arial" charset="0"/>
              </a:rPr>
              <a:t>mobilitatile</a:t>
            </a:r>
            <a:r>
              <a:rPr lang="en-US" sz="1600" b="1" dirty="0">
                <a:ln w="11430"/>
                <a:solidFill>
                  <a:srgbClr val="FF0000"/>
                </a:solidFill>
                <a:effectLst>
                  <a:outerShdw blurRad="80000" dist="40000" dir="5040000" algn="tl">
                    <a:srgbClr val="000000">
                      <a:alpha val="30000"/>
                    </a:srgbClr>
                  </a:outerShdw>
                </a:effectLst>
                <a:latin typeface="Arial" charset="0"/>
                <a:cs typeface="Arial" charset="0"/>
              </a:rPr>
              <a:t> cu scop de  </a:t>
            </a:r>
            <a:r>
              <a:rPr lang="en-US" sz="1600" b="1" dirty="0" err="1">
                <a:ln w="11430"/>
                <a:solidFill>
                  <a:srgbClr val="FF0000"/>
                </a:solidFill>
                <a:effectLst>
                  <a:outerShdw blurRad="80000" dist="40000" dir="5040000" algn="tl">
                    <a:srgbClr val="000000">
                      <a:alpha val="30000"/>
                    </a:srgbClr>
                  </a:outerShdw>
                </a:effectLst>
                <a:latin typeface="Arial" charset="0"/>
                <a:cs typeface="Arial" charset="0"/>
              </a:rPr>
              <a:t>invatare</a:t>
            </a:r>
            <a:r>
              <a:rPr lang="en-US" sz="1600" b="1" dirty="0">
                <a:ln w="11430"/>
                <a:solidFill>
                  <a:srgbClr val="FF0000"/>
                </a:solidFill>
                <a:effectLst>
                  <a:outerShdw blurRad="80000" dist="40000" dir="5040000" algn="tl">
                    <a:srgbClr val="000000">
                      <a:alpha val="30000"/>
                    </a:srgbClr>
                  </a:outerShdw>
                </a:effectLst>
                <a:latin typeface="Arial" charset="0"/>
                <a:cs typeface="Arial" charset="0"/>
              </a:rPr>
              <a:t> </a:t>
            </a:r>
            <a:r>
              <a:rPr lang="en-US" sz="1600" b="1" dirty="0" err="1">
                <a:ln w="11430"/>
                <a:solidFill>
                  <a:srgbClr val="FF0000"/>
                </a:solidFill>
                <a:effectLst>
                  <a:outerShdw blurRad="80000" dist="40000" dir="5040000" algn="tl">
                    <a:srgbClr val="000000">
                      <a:alpha val="30000"/>
                    </a:srgbClr>
                  </a:outerShdw>
                </a:effectLst>
                <a:latin typeface="Arial" charset="0"/>
                <a:cs typeface="Arial" charset="0"/>
              </a:rPr>
              <a:t>si</a:t>
            </a:r>
            <a:r>
              <a:rPr lang="en-US" sz="1600" b="1" dirty="0">
                <a:ln w="11430"/>
                <a:solidFill>
                  <a:srgbClr val="FF0000"/>
                </a:solidFill>
                <a:effectLst>
                  <a:outerShdw blurRad="80000" dist="40000" dir="5040000" algn="tl">
                    <a:srgbClr val="000000">
                      <a:alpha val="30000"/>
                    </a:srgbClr>
                  </a:outerShdw>
                </a:effectLst>
                <a:latin typeface="Arial" charset="0"/>
                <a:cs typeface="Arial" charset="0"/>
              </a:rPr>
              <a:t> </a:t>
            </a:r>
            <a:r>
              <a:rPr lang="en-US" sz="1600" b="1" dirty="0" err="1">
                <a:ln w="11430"/>
                <a:solidFill>
                  <a:srgbClr val="FF0000"/>
                </a:solidFill>
                <a:effectLst>
                  <a:outerShdw blurRad="80000" dist="40000" dir="5040000" algn="tl">
                    <a:srgbClr val="000000">
                      <a:alpha val="30000"/>
                    </a:srgbClr>
                  </a:outerShdw>
                </a:effectLst>
                <a:latin typeface="Arial" charset="0"/>
                <a:cs typeface="Arial" charset="0"/>
              </a:rPr>
              <a:t>activitatile</a:t>
            </a:r>
            <a:r>
              <a:rPr lang="en-US" sz="1600" b="1" dirty="0">
                <a:ln w="11430"/>
                <a:solidFill>
                  <a:srgbClr val="FF0000"/>
                </a:solidFill>
                <a:effectLst>
                  <a:outerShdw blurRad="80000" dist="40000" dir="5040000" algn="tl">
                    <a:srgbClr val="000000">
                      <a:alpha val="30000"/>
                    </a:srgbClr>
                  </a:outerShdw>
                </a:effectLst>
                <a:latin typeface="Arial" charset="0"/>
                <a:cs typeface="Arial" charset="0"/>
              </a:rPr>
              <a:t> de </a:t>
            </a:r>
            <a:r>
              <a:rPr lang="en-US" sz="1600" b="1" dirty="0" err="1">
                <a:ln w="11430"/>
                <a:solidFill>
                  <a:srgbClr val="FF0000"/>
                </a:solidFill>
                <a:effectLst>
                  <a:outerShdw blurRad="80000" dist="40000" dir="5040000" algn="tl">
                    <a:srgbClr val="000000">
                      <a:alpha val="30000"/>
                    </a:srgbClr>
                  </a:outerShdw>
                </a:effectLst>
                <a:latin typeface="Arial" charset="0"/>
                <a:cs typeface="Arial" charset="0"/>
              </a:rPr>
              <a:t>invatare</a:t>
            </a:r>
            <a:r>
              <a:rPr lang="en-US" sz="1600" b="1" dirty="0">
                <a:ln w="11430"/>
                <a:solidFill>
                  <a:srgbClr val="FF0000"/>
                </a:solidFill>
                <a:effectLst>
                  <a:outerShdw blurRad="80000" dist="40000" dir="5040000" algn="tl">
                    <a:srgbClr val="000000">
                      <a:alpha val="30000"/>
                    </a:srgbClr>
                  </a:outerShdw>
                </a:effectLst>
                <a:latin typeface="Arial" charset="0"/>
                <a:cs typeface="Arial" charset="0"/>
              </a:rPr>
              <a:t>/ </a:t>
            </a:r>
            <a:r>
              <a:rPr lang="en-US" sz="1600" b="1" dirty="0" err="1">
                <a:ln w="11430"/>
                <a:solidFill>
                  <a:srgbClr val="FF0000"/>
                </a:solidFill>
                <a:effectLst>
                  <a:outerShdw blurRad="80000" dist="40000" dir="5040000" algn="tl">
                    <a:srgbClr val="000000">
                      <a:alpha val="30000"/>
                    </a:srgbClr>
                  </a:outerShdw>
                </a:effectLst>
                <a:latin typeface="Arial" charset="0"/>
                <a:cs typeface="Arial" charset="0"/>
              </a:rPr>
              <a:t>formare</a:t>
            </a:r>
            <a:r>
              <a:rPr lang="en-US" sz="1600" b="1" dirty="0">
                <a:ln w="11430"/>
                <a:solidFill>
                  <a:srgbClr val="FF0000"/>
                </a:solidFill>
                <a:effectLst>
                  <a:outerShdw blurRad="80000" dist="40000" dir="5040000" algn="tl">
                    <a:srgbClr val="000000">
                      <a:alpha val="30000"/>
                    </a:srgbClr>
                  </a:outerShdw>
                </a:effectLst>
                <a:latin typeface="Arial" charset="0"/>
                <a:cs typeface="Arial" charset="0"/>
              </a:rPr>
              <a:t>/</a:t>
            </a:r>
            <a:r>
              <a:rPr lang="en-US" sz="1600" b="1" dirty="0" err="1">
                <a:ln w="11430"/>
                <a:solidFill>
                  <a:srgbClr val="FF0000"/>
                </a:solidFill>
                <a:effectLst>
                  <a:outerShdw blurRad="80000" dist="40000" dir="5040000" algn="tl">
                    <a:srgbClr val="000000">
                      <a:alpha val="30000"/>
                    </a:srgbClr>
                  </a:outerShdw>
                </a:effectLst>
                <a:latin typeface="Arial" charset="0"/>
                <a:cs typeface="Arial" charset="0"/>
              </a:rPr>
              <a:t>predare</a:t>
            </a:r>
            <a:r>
              <a:rPr lang="en-US" sz="1600" b="1" dirty="0">
                <a:ln w="11430"/>
                <a:solidFill>
                  <a:srgbClr val="FF0000"/>
                </a:solidFill>
                <a:effectLst>
                  <a:outerShdw blurRad="80000" dist="40000" dir="5040000" algn="tl">
                    <a:srgbClr val="000000">
                      <a:alpha val="30000"/>
                    </a:srgbClr>
                  </a:outerShdw>
                </a:effectLst>
                <a:latin typeface="Arial" charset="0"/>
                <a:cs typeface="Arial" charset="0"/>
              </a:rPr>
              <a:t>, </a:t>
            </a:r>
            <a:r>
              <a:rPr lang="en-US" sz="1600" b="1" dirty="0" err="1">
                <a:ln w="11430"/>
                <a:solidFill>
                  <a:srgbClr val="FF0000"/>
                </a:solidFill>
                <a:effectLst>
                  <a:outerShdw blurRad="80000" dist="40000" dir="5040000" algn="tl">
                    <a:srgbClr val="000000">
                      <a:alpha val="30000"/>
                    </a:srgbClr>
                  </a:outerShdw>
                </a:effectLst>
                <a:latin typeface="Arial" charset="0"/>
                <a:cs typeface="Arial" charset="0"/>
              </a:rPr>
              <a:t>pentru</a:t>
            </a:r>
            <a:r>
              <a:rPr lang="en-US" sz="1600" b="1" dirty="0">
                <a:ln w="11430"/>
                <a:solidFill>
                  <a:srgbClr val="FF0000"/>
                </a:solidFill>
                <a:effectLst>
                  <a:outerShdw blurRad="80000" dist="40000" dir="5040000" algn="tl">
                    <a:srgbClr val="000000">
                      <a:alpha val="30000"/>
                    </a:srgbClr>
                  </a:outerShdw>
                </a:effectLst>
                <a:latin typeface="Arial" charset="0"/>
                <a:cs typeface="Arial" charset="0"/>
              </a:rPr>
              <a:t> ca </a:t>
            </a:r>
            <a:r>
              <a:rPr lang="ro-RO" sz="1600" b="1" dirty="0">
                <a:ln w="11430"/>
                <a:solidFill>
                  <a:srgbClr val="FF0000"/>
                </a:solidFill>
                <a:effectLst>
                  <a:outerShdw blurRad="80000" dist="40000" dir="5040000" algn="tl">
                    <a:srgbClr val="000000">
                      <a:alpha val="30000"/>
                    </a:srgbClr>
                  </a:outerShdw>
                </a:effectLst>
                <a:latin typeface="Arial" charset="0"/>
                <a:cs typeface="Arial" charset="0"/>
              </a:rPr>
              <a:t>procesul că conțină specificații ECVET și </a:t>
            </a:r>
            <a:r>
              <a:rPr lang="en-US" sz="1600" b="1" dirty="0" err="1">
                <a:ln w="11430"/>
                <a:solidFill>
                  <a:srgbClr val="FF0000"/>
                </a:solidFill>
                <a:effectLst>
                  <a:outerShdw blurRad="80000" dist="40000" dir="5040000" algn="tl">
                    <a:srgbClr val="000000">
                      <a:alpha val="30000"/>
                    </a:srgbClr>
                  </a:outerShdw>
                </a:effectLst>
                <a:latin typeface="Arial" charset="0"/>
                <a:cs typeface="Arial" charset="0"/>
              </a:rPr>
              <a:t>rezultatele</a:t>
            </a:r>
            <a:r>
              <a:rPr lang="en-US" sz="1600" b="1" dirty="0">
                <a:ln w="11430"/>
                <a:solidFill>
                  <a:srgbClr val="FF0000"/>
                </a:solidFill>
                <a:effectLst>
                  <a:outerShdw blurRad="80000" dist="40000" dir="5040000" algn="tl">
                    <a:srgbClr val="000000">
                      <a:alpha val="30000"/>
                    </a:srgbClr>
                  </a:outerShdw>
                </a:effectLst>
                <a:latin typeface="Arial" charset="0"/>
                <a:cs typeface="Arial" charset="0"/>
              </a:rPr>
              <a:t> </a:t>
            </a:r>
            <a:r>
              <a:rPr lang="en-US" sz="1600" b="1" dirty="0" err="1">
                <a:ln w="11430"/>
                <a:solidFill>
                  <a:srgbClr val="FF0000"/>
                </a:solidFill>
                <a:effectLst>
                  <a:outerShdw blurRad="80000" dist="40000" dir="5040000" algn="tl">
                    <a:srgbClr val="000000">
                      <a:alpha val="30000"/>
                    </a:srgbClr>
                  </a:outerShdw>
                </a:effectLst>
                <a:latin typeface="Arial" charset="0"/>
                <a:cs typeface="Arial" charset="0"/>
              </a:rPr>
              <a:t>invatarii</a:t>
            </a:r>
            <a:r>
              <a:rPr lang="en-US" sz="1600" b="1" dirty="0">
                <a:ln w="11430"/>
                <a:solidFill>
                  <a:srgbClr val="FF0000"/>
                </a:solidFill>
                <a:effectLst>
                  <a:outerShdw blurRad="80000" dist="40000" dir="5040000" algn="tl">
                    <a:srgbClr val="000000">
                      <a:alpha val="30000"/>
                    </a:srgbClr>
                  </a:outerShdw>
                </a:effectLst>
                <a:latin typeface="Arial" charset="0"/>
                <a:cs typeface="Arial" charset="0"/>
              </a:rPr>
              <a:t> </a:t>
            </a:r>
            <a:r>
              <a:rPr lang="en-US" sz="1600" b="1" dirty="0" err="1">
                <a:ln w="11430"/>
                <a:solidFill>
                  <a:srgbClr val="FF0000"/>
                </a:solidFill>
                <a:effectLst>
                  <a:outerShdw blurRad="80000" dist="40000" dir="5040000" algn="tl">
                    <a:srgbClr val="000000">
                      <a:alpha val="30000"/>
                    </a:srgbClr>
                  </a:outerShdw>
                </a:effectLst>
                <a:latin typeface="Arial" charset="0"/>
                <a:cs typeface="Arial" charset="0"/>
              </a:rPr>
              <a:t>participantilor</a:t>
            </a:r>
            <a:r>
              <a:rPr lang="en-US" sz="1600" b="1" dirty="0">
                <a:ln w="11430"/>
                <a:solidFill>
                  <a:srgbClr val="FF0000"/>
                </a:solidFill>
                <a:effectLst>
                  <a:outerShdw blurRad="80000" dist="40000" dir="5040000" algn="tl">
                    <a:srgbClr val="000000">
                      <a:alpha val="30000"/>
                    </a:srgbClr>
                  </a:outerShdw>
                </a:effectLst>
                <a:latin typeface="Arial" charset="0"/>
                <a:cs typeface="Arial" charset="0"/>
              </a:rPr>
              <a:t> </a:t>
            </a:r>
            <a:r>
              <a:rPr lang="en-US" sz="1600" b="1" dirty="0" err="1">
                <a:ln w="11430"/>
                <a:solidFill>
                  <a:srgbClr val="FF0000"/>
                </a:solidFill>
                <a:effectLst>
                  <a:outerShdw blurRad="80000" dist="40000" dir="5040000" algn="tl">
                    <a:srgbClr val="000000">
                      <a:alpha val="30000"/>
                    </a:srgbClr>
                  </a:outerShdw>
                </a:effectLst>
                <a:latin typeface="Arial" charset="0"/>
                <a:cs typeface="Arial" charset="0"/>
              </a:rPr>
              <a:t>sa</a:t>
            </a:r>
            <a:r>
              <a:rPr lang="en-US" sz="1600" b="1" dirty="0">
                <a:ln w="11430"/>
                <a:solidFill>
                  <a:srgbClr val="FF0000"/>
                </a:solidFill>
                <a:effectLst>
                  <a:outerShdw blurRad="80000" dist="40000" dir="5040000" algn="tl">
                    <a:srgbClr val="000000">
                      <a:alpha val="30000"/>
                    </a:srgbClr>
                  </a:outerShdw>
                </a:effectLst>
                <a:latin typeface="Arial" charset="0"/>
                <a:cs typeface="Arial" charset="0"/>
              </a:rPr>
              <a:t> fie </a:t>
            </a:r>
            <a:r>
              <a:rPr lang="en-US" sz="1600" b="1" dirty="0" err="1">
                <a:ln w="11430"/>
                <a:solidFill>
                  <a:srgbClr val="FF0000"/>
                </a:solidFill>
                <a:effectLst>
                  <a:outerShdw blurRad="80000" dist="40000" dir="5040000" algn="tl">
                    <a:srgbClr val="000000">
                      <a:alpha val="30000"/>
                    </a:srgbClr>
                  </a:outerShdw>
                </a:effectLst>
                <a:latin typeface="Arial" charset="0"/>
                <a:cs typeface="Arial" charset="0"/>
              </a:rPr>
              <a:t>recunoscute</a:t>
            </a:r>
            <a:r>
              <a:rPr lang="en-US" sz="1600" b="1" dirty="0">
                <a:ln w="11430"/>
                <a:solidFill>
                  <a:srgbClr val="FF0000"/>
                </a:solidFill>
                <a:effectLst>
                  <a:outerShdw blurRad="80000" dist="40000" dir="5040000" algn="tl">
                    <a:srgbClr val="000000">
                      <a:alpha val="30000"/>
                    </a:srgbClr>
                  </a:outerShdw>
                </a:effectLst>
                <a:latin typeface="Arial" charset="0"/>
                <a:cs typeface="Arial" charset="0"/>
              </a:rPr>
              <a:t> </a:t>
            </a:r>
            <a:r>
              <a:rPr lang="en-US" sz="1600" b="1" dirty="0" err="1">
                <a:ln w="11430"/>
                <a:solidFill>
                  <a:srgbClr val="FF0000"/>
                </a:solidFill>
                <a:effectLst>
                  <a:outerShdw blurRad="80000" dist="40000" dir="5040000" algn="tl">
                    <a:srgbClr val="000000">
                      <a:alpha val="30000"/>
                    </a:srgbClr>
                  </a:outerShdw>
                </a:effectLst>
                <a:latin typeface="Arial" charset="0"/>
                <a:cs typeface="Arial" charset="0"/>
              </a:rPr>
              <a:t>si</a:t>
            </a:r>
            <a:r>
              <a:rPr lang="en-US" sz="1600" b="1" dirty="0">
                <a:ln w="11430"/>
                <a:solidFill>
                  <a:srgbClr val="FF0000"/>
                </a:solidFill>
                <a:effectLst>
                  <a:outerShdw blurRad="80000" dist="40000" dir="5040000" algn="tl">
                    <a:srgbClr val="000000">
                      <a:alpha val="30000"/>
                    </a:srgbClr>
                  </a:outerShdw>
                </a:effectLst>
                <a:latin typeface="Arial" charset="0"/>
                <a:cs typeface="Arial" charset="0"/>
              </a:rPr>
              <a:t> validate?</a:t>
            </a:r>
          </a:p>
        </p:txBody>
      </p:sp>
      <p:pic>
        <p:nvPicPr>
          <p:cNvPr id="7" name="Picture 4" descr="069t_3">
            <a:extLst>
              <a:ext uri="{FF2B5EF4-FFF2-40B4-BE49-F238E27FC236}">
                <a16:creationId xmlns:a16="http://schemas.microsoft.com/office/drawing/2014/main" id="{623C5C15-F53B-CD9E-3869-2978D7266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504" t="3125" r="14714" b="537"/>
          <a:stretch>
            <a:fillRect/>
          </a:stretch>
        </p:blipFill>
        <p:spPr bwMode="auto">
          <a:xfrm>
            <a:off x="1121328" y="1661019"/>
            <a:ext cx="4199581" cy="519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601FBE1-A69F-EBAE-1E57-EC28B40B4118}"/>
              </a:ext>
            </a:extLst>
          </p:cNvPr>
          <p:cNvSpPr txBox="1">
            <a:spLocks noChangeArrowheads="1"/>
          </p:cNvSpPr>
          <p:nvPr/>
        </p:nvSpPr>
        <p:spPr bwMode="auto">
          <a:xfrm>
            <a:off x="2078118" y="2129406"/>
            <a:ext cx="22860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b="1" dirty="0" err="1"/>
              <a:t>Acorduri</a:t>
            </a:r>
            <a:r>
              <a:rPr lang="en-US" altLang="en-US" sz="1600" b="1" dirty="0"/>
              <a:t> de </a:t>
            </a:r>
            <a:r>
              <a:rPr lang="en-US" altLang="en-US" sz="1600" b="1" dirty="0" err="1"/>
              <a:t>invatare</a:t>
            </a:r>
            <a:endParaRPr lang="en-US" altLang="en-US" sz="1600" b="1" dirty="0"/>
          </a:p>
          <a:p>
            <a:pPr eaLnBrk="1" hangingPunct="1"/>
            <a:endParaRPr lang="en-US" altLang="en-US" sz="1600" b="1" dirty="0"/>
          </a:p>
          <a:p>
            <a:pPr eaLnBrk="1" hangingPunct="1"/>
            <a:r>
              <a:rPr lang="en-US" altLang="en-US" sz="1600" b="1" dirty="0" err="1"/>
              <a:t>Standarde</a:t>
            </a:r>
            <a:endParaRPr lang="en-US" altLang="en-US" sz="1600" b="1" dirty="0"/>
          </a:p>
          <a:p>
            <a:pPr eaLnBrk="1" hangingPunct="1"/>
            <a:endParaRPr lang="en-US" altLang="en-US" sz="1600" b="1" dirty="0"/>
          </a:p>
          <a:p>
            <a:pPr eaLnBrk="1" hangingPunct="1"/>
            <a:r>
              <a:rPr lang="en-US" altLang="en-US" sz="1600" b="1" dirty="0" err="1"/>
              <a:t>Unitati</a:t>
            </a:r>
            <a:r>
              <a:rPr lang="en-US" altLang="en-US" sz="1600" b="1" dirty="0"/>
              <a:t> de </a:t>
            </a:r>
            <a:r>
              <a:rPr lang="en-US" altLang="en-US" sz="1600" b="1" dirty="0" err="1"/>
              <a:t>competente</a:t>
            </a:r>
            <a:r>
              <a:rPr lang="en-US" altLang="en-US" sz="1600" b="1" dirty="0"/>
              <a:t>/ </a:t>
            </a:r>
            <a:r>
              <a:rPr lang="en-US" altLang="en-US" sz="1600" b="1" dirty="0" err="1"/>
              <a:t>rezultate</a:t>
            </a:r>
            <a:r>
              <a:rPr lang="en-US" altLang="en-US" sz="1600" b="1" dirty="0"/>
              <a:t> ale </a:t>
            </a:r>
            <a:r>
              <a:rPr lang="en-US" altLang="en-US" sz="1600" b="1" dirty="0" err="1"/>
              <a:t>invatarii</a:t>
            </a:r>
            <a:endParaRPr lang="en-US" altLang="en-US" sz="1600" b="1" dirty="0"/>
          </a:p>
          <a:p>
            <a:pPr eaLnBrk="1" hangingPunct="1"/>
            <a:endParaRPr lang="en-US" altLang="en-US" sz="1600" b="1" dirty="0"/>
          </a:p>
          <a:p>
            <a:pPr eaLnBrk="1" hangingPunct="1"/>
            <a:r>
              <a:rPr lang="en-US" altLang="en-US" sz="1600" b="1" dirty="0" err="1"/>
              <a:t>Evaluare</a:t>
            </a:r>
            <a:r>
              <a:rPr lang="en-US" altLang="en-US" sz="1600" b="1" dirty="0"/>
              <a:t> </a:t>
            </a:r>
            <a:r>
              <a:rPr lang="en-US" altLang="en-US" sz="1600" b="1" dirty="0" err="1"/>
              <a:t>initiala</a:t>
            </a:r>
            <a:r>
              <a:rPr lang="en-US" altLang="en-US" sz="1600" b="1" dirty="0"/>
              <a:t> </a:t>
            </a:r>
            <a:r>
              <a:rPr lang="en-US" altLang="en-US" sz="1600" b="1" dirty="0" err="1"/>
              <a:t>si</a:t>
            </a:r>
            <a:r>
              <a:rPr lang="en-US" altLang="en-US" sz="1600" b="1" dirty="0"/>
              <a:t> </a:t>
            </a:r>
            <a:r>
              <a:rPr lang="en-US" altLang="en-US" sz="1600" b="1" dirty="0" err="1"/>
              <a:t>finala</a:t>
            </a:r>
            <a:endParaRPr lang="en-US" altLang="en-US" sz="1600" b="1" dirty="0"/>
          </a:p>
          <a:p>
            <a:pPr eaLnBrk="1" hangingPunct="1"/>
            <a:endParaRPr lang="en-US" altLang="en-US" sz="1600" b="1" dirty="0"/>
          </a:p>
          <a:p>
            <a:pPr eaLnBrk="1" hangingPunct="1"/>
            <a:r>
              <a:rPr lang="en-US" altLang="en-US" sz="1600" b="1" dirty="0" err="1"/>
              <a:t>Validare</a:t>
            </a:r>
            <a:endParaRPr lang="en-US" altLang="en-US" sz="1600" b="1" dirty="0"/>
          </a:p>
          <a:p>
            <a:pPr eaLnBrk="1" hangingPunct="1"/>
            <a:endParaRPr lang="en-US" altLang="en-US" sz="1600" b="1" dirty="0"/>
          </a:p>
          <a:p>
            <a:pPr eaLnBrk="1" hangingPunct="1"/>
            <a:r>
              <a:rPr lang="en-US" altLang="en-US" sz="1600" b="1" dirty="0" err="1"/>
              <a:t>Recunoastere</a:t>
            </a:r>
            <a:endParaRPr lang="en-US" altLang="en-US" sz="1600" b="1" dirty="0"/>
          </a:p>
          <a:p>
            <a:pPr eaLnBrk="1" hangingPunct="1"/>
            <a:endParaRPr lang="en-US" altLang="en-US" sz="1600" b="1" dirty="0"/>
          </a:p>
          <a:p>
            <a:pPr eaLnBrk="1" hangingPunct="1"/>
            <a:r>
              <a:rPr lang="en-US" altLang="en-US" sz="1600" b="1" dirty="0"/>
              <a:t>Transfer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3.33333E-6 -4.07407E-6 L 0.19166 -0.00601 " pathEditMode="relative" rAng="0" ptsTypes="AA">
                                      <p:cBhvr>
                                        <p:cTn id="6" dur="2000" fill="hold"/>
                                        <p:tgtEl>
                                          <p:spTgt spid="2"/>
                                        </p:tgtEl>
                                        <p:attrNameLst>
                                          <p:attrName>ppt_x</p:attrName>
                                          <p:attrName>ppt_y</p:attrName>
                                        </p:attrNameLst>
                                      </p:cBhvr>
                                      <p:rCtr x="9583" y="-301"/>
                                    </p:animMotion>
                                  </p:childTnLst>
                                </p:cTn>
                              </p:par>
                              <p:par>
                                <p:cTn id="7" presetID="8" presetClass="entr" presetSubtype="32"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diamond(out)">
                                      <p:cBhvr>
                                        <p:cTn id="9" dur="2000"/>
                                        <p:tgtEl>
                                          <p:spTgt spid="7"/>
                                        </p:tgtEl>
                                      </p:cBhvr>
                                    </p:animEffect>
                                  </p:childTnLst>
                                </p:cTn>
                              </p:par>
                              <p:par>
                                <p:cTn id="10" presetID="8" presetClass="entr" presetSubtype="32"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out)">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3" descr="the-walls-notebook-bench">
            <a:extLst>
              <a:ext uri="{FF2B5EF4-FFF2-40B4-BE49-F238E27FC236}">
                <a16:creationId xmlns:a16="http://schemas.microsoft.com/office/drawing/2014/main" id="{E1C4B5E3-59E0-7A8D-E5B4-9CA62A80D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83" t="2357" r="1683" b="3340"/>
          <a:stretch>
            <a:fillRect/>
          </a:stretch>
        </p:blipFill>
        <p:spPr bwMode="auto">
          <a:xfrm>
            <a:off x="-117446" y="1"/>
            <a:ext cx="12309446" cy="742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22" name="Titel 3">
            <a:extLst>
              <a:ext uri="{FF2B5EF4-FFF2-40B4-BE49-F238E27FC236}">
                <a16:creationId xmlns:a16="http://schemas.microsoft.com/office/drawing/2014/main" id="{1CC85C7C-687E-33C2-E0F4-AAC351A086AB}"/>
              </a:ext>
            </a:extLst>
          </p:cNvPr>
          <p:cNvSpPr>
            <a:spLocks noGrp="1"/>
          </p:cNvSpPr>
          <p:nvPr>
            <p:ph type="title" idx="4294967295"/>
          </p:nvPr>
        </p:nvSpPr>
        <p:spPr>
          <a:xfrm>
            <a:off x="1774826" y="138114"/>
            <a:ext cx="8893175" cy="928687"/>
          </a:xfrm>
        </p:spPr>
        <p:txBody>
          <a:bodyPr>
            <a:normAutofit fontScale="90000"/>
          </a:bodyPr>
          <a:lstStyle/>
          <a:p>
            <a:pPr eaLnBrk="1" hangingPunct="1">
              <a:defRPr/>
            </a:pPr>
            <a:r>
              <a:rPr lang="en-US" sz="3200" b="1">
                <a:solidFill>
                  <a:srgbClr val="000066"/>
                </a:solidFill>
              </a:rPr>
              <a:t>Transferul și acumularea </a:t>
            </a:r>
            <a:br>
              <a:rPr lang="ro-RO" sz="3200" b="1">
                <a:solidFill>
                  <a:srgbClr val="000066"/>
                </a:solidFill>
              </a:rPr>
            </a:br>
            <a:r>
              <a:rPr lang="en-US" sz="3200" b="1">
                <a:solidFill>
                  <a:srgbClr val="000066"/>
                </a:solidFill>
              </a:rPr>
              <a:t>rezultatelor învățării</a:t>
            </a:r>
            <a:endParaRPr lang="nl-NL" sz="3200" b="1">
              <a:solidFill>
                <a:srgbClr val="000066"/>
              </a:solidFill>
            </a:endParaRPr>
          </a:p>
        </p:txBody>
      </p:sp>
      <p:sp>
        <p:nvSpPr>
          <p:cNvPr id="6" name="Ovaal 5">
            <a:extLst>
              <a:ext uri="{FF2B5EF4-FFF2-40B4-BE49-F238E27FC236}">
                <a16:creationId xmlns:a16="http://schemas.microsoft.com/office/drawing/2014/main" id="{05EC5204-9B0E-960C-3A76-BE4117755AC7}"/>
              </a:ext>
            </a:extLst>
          </p:cNvPr>
          <p:cNvSpPr/>
          <p:nvPr/>
        </p:nvSpPr>
        <p:spPr>
          <a:xfrm>
            <a:off x="7381876" y="1905000"/>
            <a:ext cx="2447925" cy="64928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ro-RO" sz="2000" b="1">
                <a:solidFill>
                  <a:srgbClr val="FFFFFF"/>
                </a:solidFill>
                <a:latin typeface="Arial" charset="0"/>
                <a:cs typeface="Arial" charset="0"/>
              </a:rPr>
              <a:t>Furnizorul care trimite</a:t>
            </a:r>
            <a:endParaRPr lang="en-GB" sz="2000" b="1">
              <a:solidFill>
                <a:srgbClr val="FFFFFF"/>
              </a:solidFill>
              <a:latin typeface="Arial" charset="0"/>
              <a:cs typeface="Arial" charset="0"/>
            </a:endParaRPr>
          </a:p>
        </p:txBody>
      </p:sp>
      <p:sp>
        <p:nvSpPr>
          <p:cNvPr id="77829" name="Ovaal 7">
            <a:extLst>
              <a:ext uri="{FF2B5EF4-FFF2-40B4-BE49-F238E27FC236}">
                <a16:creationId xmlns:a16="http://schemas.microsoft.com/office/drawing/2014/main" id="{8B1AF341-ECD0-4A33-D82B-A0FDD558CD1C}"/>
              </a:ext>
            </a:extLst>
          </p:cNvPr>
          <p:cNvSpPr>
            <a:spLocks noChangeArrowheads="1"/>
          </p:cNvSpPr>
          <p:nvPr/>
        </p:nvSpPr>
        <p:spPr bwMode="auto">
          <a:xfrm>
            <a:off x="2351089" y="1916114"/>
            <a:ext cx="2016125" cy="649287"/>
          </a:xfrm>
          <a:prstGeom prst="ellipse">
            <a:avLst/>
          </a:prstGeom>
          <a:solidFill>
            <a:srgbClr val="3399FF"/>
          </a:solidFill>
          <a:ln w="25400">
            <a:solidFill>
              <a:srgbClr val="385D8A"/>
            </a:solidFill>
            <a:round/>
            <a:headEnd/>
            <a:tailEnd/>
          </a:ln>
        </p:spPr>
        <p:txBody>
          <a:bodyPr anchor="ct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ro-RO" altLang="en-US" sz="2000" b="1">
                <a:solidFill>
                  <a:srgbClr val="FFFFFF"/>
                </a:solidFill>
                <a:cs typeface="Arial" panose="020B0604020202020204" pitchFamily="34" charset="0"/>
              </a:rPr>
              <a:t>Furnizorul gazdă</a:t>
            </a:r>
            <a:endParaRPr lang="nl-NL" altLang="en-US" sz="2000" b="1">
              <a:solidFill>
                <a:srgbClr val="FFFFFF"/>
              </a:solidFill>
              <a:cs typeface="Arial" panose="020B0604020202020204" pitchFamily="34" charset="0"/>
            </a:endParaRPr>
          </a:p>
        </p:txBody>
      </p:sp>
      <p:cxnSp>
        <p:nvCxnSpPr>
          <p:cNvPr id="12" name="Rechte verbindingslijn met pijl 11">
            <a:extLst>
              <a:ext uri="{FF2B5EF4-FFF2-40B4-BE49-F238E27FC236}">
                <a16:creationId xmlns:a16="http://schemas.microsoft.com/office/drawing/2014/main" id="{76B5859C-6341-1494-5577-C2303E190F30}"/>
              </a:ext>
            </a:extLst>
          </p:cNvPr>
          <p:cNvCxnSpPr/>
          <p:nvPr/>
        </p:nvCxnSpPr>
        <p:spPr>
          <a:xfrm flipV="1">
            <a:off x="4367214" y="2276475"/>
            <a:ext cx="2979737" cy="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kstvak 12">
            <a:extLst>
              <a:ext uri="{FF2B5EF4-FFF2-40B4-BE49-F238E27FC236}">
                <a16:creationId xmlns:a16="http://schemas.microsoft.com/office/drawing/2014/main" id="{31E82823-6F1E-F5E9-8400-CA72FB6DC0EE}"/>
              </a:ext>
            </a:extLst>
          </p:cNvPr>
          <p:cNvSpPr txBox="1">
            <a:spLocks noChangeArrowheads="1"/>
          </p:cNvSpPr>
          <p:nvPr/>
        </p:nvSpPr>
        <p:spPr bwMode="auto">
          <a:xfrm>
            <a:off x="4572001" y="2265363"/>
            <a:ext cx="2676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ro-RO" altLang="en-US" sz="1400" b="1">
                <a:solidFill>
                  <a:srgbClr val="0000FF"/>
                </a:solidFill>
              </a:rPr>
              <a:t>Contractul de învăţare/studii</a:t>
            </a:r>
            <a:endParaRPr lang="en-GB" altLang="en-US" sz="1400" b="1">
              <a:solidFill>
                <a:srgbClr val="0000FF"/>
              </a:solidFill>
            </a:endParaRPr>
          </a:p>
        </p:txBody>
      </p:sp>
      <p:sp>
        <p:nvSpPr>
          <p:cNvPr id="14" name="Gelijkbenige driehoek 13">
            <a:extLst>
              <a:ext uri="{FF2B5EF4-FFF2-40B4-BE49-F238E27FC236}">
                <a16:creationId xmlns:a16="http://schemas.microsoft.com/office/drawing/2014/main" id="{BEACB075-125A-618A-E14C-31D95DC01663}"/>
              </a:ext>
            </a:extLst>
          </p:cNvPr>
          <p:cNvSpPr/>
          <p:nvPr/>
        </p:nvSpPr>
        <p:spPr>
          <a:xfrm>
            <a:off x="3216276" y="2852738"/>
            <a:ext cx="2060575" cy="2176462"/>
          </a:xfrm>
          <a:prstGeom prst="triangl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ro-RO" sz="1300" b="1" dirty="0">
                <a:solidFill>
                  <a:srgbClr val="10253F"/>
                </a:solidFill>
                <a:latin typeface="Calibri" pitchFamily="34" charset="0"/>
                <a:cs typeface="Arial" charset="0"/>
              </a:rPr>
              <a:t>Rezultatele învăţării sunt evaluate</a:t>
            </a:r>
            <a:endParaRPr lang="en-GB" sz="1300" b="1" dirty="0">
              <a:solidFill>
                <a:srgbClr val="10253F"/>
              </a:solidFill>
              <a:latin typeface="Calibri" pitchFamily="34" charset="0"/>
              <a:cs typeface="Arial" charset="0"/>
            </a:endParaRPr>
          </a:p>
        </p:txBody>
      </p:sp>
      <p:sp>
        <p:nvSpPr>
          <p:cNvPr id="17" name="Stroomdiagram: Samenvoegen 16">
            <a:extLst>
              <a:ext uri="{FF2B5EF4-FFF2-40B4-BE49-F238E27FC236}">
                <a16:creationId xmlns:a16="http://schemas.microsoft.com/office/drawing/2014/main" id="{A7C0E929-495D-65F4-B7E0-819433B8A203}"/>
              </a:ext>
            </a:extLst>
          </p:cNvPr>
          <p:cNvSpPr/>
          <p:nvPr/>
        </p:nvSpPr>
        <p:spPr>
          <a:xfrm>
            <a:off x="1752600" y="2852739"/>
            <a:ext cx="2039938" cy="2232025"/>
          </a:xfrm>
          <a:prstGeom prst="flowChartMerg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ro-RO" sz="1200" b="1">
                <a:solidFill>
                  <a:srgbClr val="10253F"/>
                </a:solidFill>
                <a:latin typeface="Arial Narrow" pitchFamily="34" charset="0"/>
                <a:cs typeface="Arial" charset="0"/>
              </a:rPr>
              <a:t>Persoana acumulează /îşi dezvoltă</a:t>
            </a:r>
            <a:r>
              <a:rPr lang="en-GB" sz="1300" b="1">
                <a:solidFill>
                  <a:srgbClr val="10253F"/>
                </a:solidFill>
                <a:latin typeface="Calibri" pitchFamily="34" charset="0"/>
                <a:cs typeface="Arial" charset="0"/>
              </a:rPr>
              <a:t> </a:t>
            </a:r>
            <a:r>
              <a:rPr lang="ro-RO" sz="1300" b="1">
                <a:solidFill>
                  <a:srgbClr val="10253F"/>
                </a:solidFill>
                <a:latin typeface="Calibri" pitchFamily="34" charset="0"/>
                <a:cs typeface="Arial" charset="0"/>
              </a:rPr>
              <a:t>cunoştinţe, abilităţi şi competenţe</a:t>
            </a:r>
            <a:endParaRPr lang="en-GB" sz="1300" b="1">
              <a:solidFill>
                <a:srgbClr val="10253F"/>
              </a:solidFill>
              <a:latin typeface="Calibri" pitchFamily="34" charset="0"/>
              <a:cs typeface="Arial" charset="0"/>
            </a:endParaRPr>
          </a:p>
        </p:txBody>
      </p:sp>
      <p:sp>
        <p:nvSpPr>
          <p:cNvPr id="9" name="Afgeronde rechthoek 8">
            <a:extLst>
              <a:ext uri="{FF2B5EF4-FFF2-40B4-BE49-F238E27FC236}">
                <a16:creationId xmlns:a16="http://schemas.microsoft.com/office/drawing/2014/main" id="{EED53D8C-D2EB-4793-B316-9D9CC8029F99}"/>
              </a:ext>
            </a:extLst>
          </p:cNvPr>
          <p:cNvSpPr/>
          <p:nvPr/>
        </p:nvSpPr>
        <p:spPr>
          <a:xfrm>
            <a:off x="2208213" y="5300664"/>
            <a:ext cx="2519362" cy="93662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ro-RO" sz="1600" b="1">
                <a:solidFill>
                  <a:srgbClr val="000066"/>
                </a:solidFill>
                <a:latin typeface="Calibri" pitchFamily="34" charset="0"/>
              </a:rPr>
              <a:t>Se acordă creditul pentru rezultatele învăţării acumulate de persoană</a:t>
            </a:r>
            <a:endParaRPr lang="en-GB" sz="1600" b="1">
              <a:solidFill>
                <a:srgbClr val="000066"/>
              </a:solidFill>
              <a:latin typeface="Calibri" pitchFamily="34" charset="0"/>
            </a:endParaRPr>
          </a:p>
        </p:txBody>
      </p:sp>
      <p:sp>
        <p:nvSpPr>
          <p:cNvPr id="10" name="Vijfhoek 9">
            <a:extLst>
              <a:ext uri="{FF2B5EF4-FFF2-40B4-BE49-F238E27FC236}">
                <a16:creationId xmlns:a16="http://schemas.microsoft.com/office/drawing/2014/main" id="{A853BD5B-8BA2-B887-F0B9-BEEDEAC1CD8A}"/>
              </a:ext>
            </a:extLst>
          </p:cNvPr>
          <p:cNvSpPr/>
          <p:nvPr/>
        </p:nvSpPr>
        <p:spPr>
          <a:xfrm>
            <a:off x="5715000" y="5445125"/>
            <a:ext cx="2376488" cy="719138"/>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ro-RO" sz="1600" b="1" dirty="0">
                <a:solidFill>
                  <a:srgbClr val="FF0000"/>
                </a:solidFill>
                <a:latin typeface="Calibri" pitchFamily="34" charset="0"/>
              </a:rPr>
              <a:t>Se înregistrează creditul în atestatul personal</a:t>
            </a:r>
            <a:endParaRPr lang="en-GB" sz="1600" b="1" dirty="0">
              <a:solidFill>
                <a:srgbClr val="FF0000"/>
              </a:solidFill>
              <a:latin typeface="Calibri" pitchFamily="34" charset="0"/>
            </a:endParaRPr>
          </a:p>
        </p:txBody>
      </p:sp>
      <p:sp>
        <p:nvSpPr>
          <p:cNvPr id="11" name="Afgeronde rechthoek 10">
            <a:extLst>
              <a:ext uri="{FF2B5EF4-FFF2-40B4-BE49-F238E27FC236}">
                <a16:creationId xmlns:a16="http://schemas.microsoft.com/office/drawing/2014/main" id="{3C4C9602-EDB9-579B-5A7D-4AF1BB96BABA}"/>
              </a:ext>
            </a:extLst>
          </p:cNvPr>
          <p:cNvSpPr/>
          <p:nvPr/>
        </p:nvSpPr>
        <p:spPr>
          <a:xfrm>
            <a:off x="7377114" y="4365625"/>
            <a:ext cx="2376487" cy="4318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ro-RO" dirty="0">
                <a:solidFill>
                  <a:schemeClr val="bg1"/>
                </a:solidFill>
                <a:latin typeface="Calibri" pitchFamily="34" charset="0"/>
              </a:rPr>
              <a:t>Creditul este validat</a:t>
            </a:r>
            <a:endParaRPr lang="en-GB" dirty="0">
              <a:solidFill>
                <a:schemeClr val="bg1"/>
              </a:solidFill>
              <a:latin typeface="Calibri" pitchFamily="34" charset="0"/>
            </a:endParaRPr>
          </a:p>
        </p:txBody>
      </p:sp>
      <p:sp>
        <p:nvSpPr>
          <p:cNvPr id="15" name="Afgeronde rechthoek 14">
            <a:extLst>
              <a:ext uri="{FF2B5EF4-FFF2-40B4-BE49-F238E27FC236}">
                <a16:creationId xmlns:a16="http://schemas.microsoft.com/office/drawing/2014/main" id="{290E29BF-EE01-D857-3705-02D95E25DAD1}"/>
              </a:ext>
            </a:extLst>
          </p:cNvPr>
          <p:cNvSpPr/>
          <p:nvPr/>
        </p:nvSpPr>
        <p:spPr>
          <a:xfrm>
            <a:off x="6915150" y="2852738"/>
            <a:ext cx="3276600" cy="11858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spcBef>
                <a:spcPts val="600"/>
              </a:spcBef>
              <a:defRPr/>
            </a:pPr>
            <a:r>
              <a:rPr lang="ro-RO" sz="1600">
                <a:solidFill>
                  <a:schemeClr val="tx1"/>
                </a:solidFill>
                <a:latin typeface="Calibri" pitchFamily="34" charset="0"/>
              </a:rPr>
              <a:t>Rezultatele învăţării sunt </a:t>
            </a:r>
            <a:r>
              <a:rPr lang="fr-FR" sz="1600">
                <a:solidFill>
                  <a:schemeClr val="tx1"/>
                </a:solidFill>
                <a:latin typeface="Calibri" pitchFamily="34" charset="0"/>
              </a:rPr>
              <a:t> rec</a:t>
            </a:r>
            <a:r>
              <a:rPr lang="ro-RO" sz="1600">
                <a:solidFill>
                  <a:schemeClr val="tx1"/>
                </a:solidFill>
                <a:latin typeface="Calibri" pitchFamily="34" charset="0"/>
              </a:rPr>
              <a:t>unoscute</a:t>
            </a:r>
            <a:r>
              <a:rPr lang="fr-FR" sz="1600">
                <a:solidFill>
                  <a:schemeClr val="tx1"/>
                </a:solidFill>
                <a:latin typeface="Calibri" pitchFamily="34" charset="0"/>
              </a:rPr>
              <a:t> and acumulate </a:t>
            </a:r>
            <a:r>
              <a:rPr lang="ro-RO" sz="1600">
                <a:solidFill>
                  <a:schemeClr val="tx1"/>
                </a:solidFill>
                <a:latin typeface="Calibri" pitchFamily="34" charset="0"/>
              </a:rPr>
              <a:t>c</a:t>
            </a:r>
            <a:r>
              <a:rPr lang="fr-FR" sz="1600">
                <a:solidFill>
                  <a:schemeClr val="tx1"/>
                </a:solidFill>
                <a:latin typeface="Calibri" pitchFamily="34" charset="0"/>
              </a:rPr>
              <a:t>a </a:t>
            </a:r>
            <a:r>
              <a:rPr lang="ro-RO" sz="1600">
                <a:solidFill>
                  <a:schemeClr val="tx1"/>
                </a:solidFill>
                <a:latin typeface="Calibri" pitchFamily="34" charset="0"/>
              </a:rPr>
              <a:t>o</a:t>
            </a:r>
            <a:r>
              <a:rPr lang="fr-FR" sz="1600">
                <a:solidFill>
                  <a:schemeClr val="tx1"/>
                </a:solidFill>
                <a:latin typeface="Calibri" pitchFamily="34" charset="0"/>
              </a:rPr>
              <a:t> part</a:t>
            </a:r>
            <a:r>
              <a:rPr lang="ro-RO" sz="1600">
                <a:solidFill>
                  <a:schemeClr val="tx1"/>
                </a:solidFill>
                <a:latin typeface="Calibri" pitchFamily="34" charset="0"/>
              </a:rPr>
              <a:t>e</a:t>
            </a:r>
            <a:r>
              <a:rPr lang="fr-FR" sz="1600">
                <a:solidFill>
                  <a:schemeClr val="tx1"/>
                </a:solidFill>
                <a:latin typeface="Calibri" pitchFamily="34" charset="0"/>
              </a:rPr>
              <a:t> </a:t>
            </a:r>
            <a:r>
              <a:rPr lang="ro-RO" sz="1600">
                <a:solidFill>
                  <a:schemeClr val="tx1"/>
                </a:solidFill>
                <a:latin typeface="Calibri" pitchFamily="34" charset="0"/>
              </a:rPr>
              <a:t>a unei anumite calificări şi corespunzând punctelor </a:t>
            </a:r>
            <a:r>
              <a:rPr lang="fr-FR" sz="1600">
                <a:solidFill>
                  <a:schemeClr val="tx1"/>
                </a:solidFill>
                <a:latin typeface="Calibri" pitchFamily="34" charset="0"/>
              </a:rPr>
              <a:t>ECVET </a:t>
            </a:r>
            <a:r>
              <a:rPr lang="ro-RO" sz="1600">
                <a:solidFill>
                  <a:schemeClr val="tx1"/>
                </a:solidFill>
                <a:latin typeface="Calibri" pitchFamily="34" charset="0"/>
              </a:rPr>
              <a:t>acordate</a:t>
            </a:r>
            <a:endParaRPr lang="fr-FR" sz="1600">
              <a:solidFill>
                <a:schemeClr val="tx1"/>
              </a:solidFill>
              <a:latin typeface="Calibri" pitchFamily="34" charset="0"/>
            </a:endParaRPr>
          </a:p>
        </p:txBody>
      </p:sp>
      <p:sp>
        <p:nvSpPr>
          <p:cNvPr id="16" name="8-puntige ster 15">
            <a:extLst>
              <a:ext uri="{FF2B5EF4-FFF2-40B4-BE49-F238E27FC236}">
                <a16:creationId xmlns:a16="http://schemas.microsoft.com/office/drawing/2014/main" id="{2E9C2139-0232-2BD6-A357-1E6397D57504}"/>
              </a:ext>
            </a:extLst>
          </p:cNvPr>
          <p:cNvSpPr/>
          <p:nvPr/>
        </p:nvSpPr>
        <p:spPr>
          <a:xfrm>
            <a:off x="5519738" y="2636839"/>
            <a:ext cx="576262" cy="504825"/>
          </a:xfrm>
          <a:prstGeom prst="star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nl-NL" b="1" dirty="0">
                <a:solidFill>
                  <a:srgbClr val="0000FF"/>
                </a:solidFill>
              </a:rPr>
              <a:t>1</a:t>
            </a:r>
          </a:p>
        </p:txBody>
      </p:sp>
      <p:sp>
        <p:nvSpPr>
          <p:cNvPr id="18" name="8-puntige ster 17">
            <a:extLst>
              <a:ext uri="{FF2B5EF4-FFF2-40B4-BE49-F238E27FC236}">
                <a16:creationId xmlns:a16="http://schemas.microsoft.com/office/drawing/2014/main" id="{0BFF1724-A524-2A6E-EC2A-9DB4E7D1B60D}"/>
              </a:ext>
            </a:extLst>
          </p:cNvPr>
          <p:cNvSpPr/>
          <p:nvPr/>
        </p:nvSpPr>
        <p:spPr>
          <a:xfrm>
            <a:off x="2208213" y="4437064"/>
            <a:ext cx="576262" cy="503237"/>
          </a:xfrm>
          <a:prstGeom prst="star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nl-NL" b="1" dirty="0">
                <a:solidFill>
                  <a:srgbClr val="0000FF"/>
                </a:solidFill>
              </a:rPr>
              <a:t>2</a:t>
            </a:r>
          </a:p>
        </p:txBody>
      </p:sp>
      <p:sp>
        <p:nvSpPr>
          <p:cNvPr id="19" name="8-puntige ster 18">
            <a:extLst>
              <a:ext uri="{FF2B5EF4-FFF2-40B4-BE49-F238E27FC236}">
                <a16:creationId xmlns:a16="http://schemas.microsoft.com/office/drawing/2014/main" id="{EA8D821E-AE99-5E24-1E9C-4DFF61990F8A}"/>
              </a:ext>
            </a:extLst>
          </p:cNvPr>
          <p:cNvSpPr/>
          <p:nvPr/>
        </p:nvSpPr>
        <p:spPr>
          <a:xfrm>
            <a:off x="4079876" y="3213101"/>
            <a:ext cx="576263" cy="504825"/>
          </a:xfrm>
          <a:prstGeom prst="star8">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nl-NL" b="1">
                <a:solidFill>
                  <a:srgbClr val="0000FF"/>
                </a:solidFill>
              </a:rPr>
              <a:t>3</a:t>
            </a:r>
          </a:p>
        </p:txBody>
      </p:sp>
      <p:sp>
        <p:nvSpPr>
          <p:cNvPr id="20" name="8-puntige ster 19">
            <a:extLst>
              <a:ext uri="{FF2B5EF4-FFF2-40B4-BE49-F238E27FC236}">
                <a16:creationId xmlns:a16="http://schemas.microsoft.com/office/drawing/2014/main" id="{069542C5-2D29-34C8-A057-4BAA598D862C}"/>
              </a:ext>
            </a:extLst>
          </p:cNvPr>
          <p:cNvSpPr/>
          <p:nvPr/>
        </p:nvSpPr>
        <p:spPr>
          <a:xfrm>
            <a:off x="4440238" y="5084764"/>
            <a:ext cx="576262" cy="503237"/>
          </a:xfrm>
          <a:prstGeom prst="star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nl-NL" b="1">
                <a:solidFill>
                  <a:srgbClr val="0000FF"/>
                </a:solidFill>
              </a:rPr>
              <a:t>4</a:t>
            </a:r>
          </a:p>
        </p:txBody>
      </p:sp>
      <p:sp>
        <p:nvSpPr>
          <p:cNvPr id="21" name="8-puntige ster 20">
            <a:extLst>
              <a:ext uri="{FF2B5EF4-FFF2-40B4-BE49-F238E27FC236}">
                <a16:creationId xmlns:a16="http://schemas.microsoft.com/office/drawing/2014/main" id="{595EEC2F-323D-898C-EABA-F2C01B3D32D5}"/>
              </a:ext>
            </a:extLst>
          </p:cNvPr>
          <p:cNvSpPr/>
          <p:nvPr/>
        </p:nvSpPr>
        <p:spPr>
          <a:xfrm>
            <a:off x="7896226" y="5661025"/>
            <a:ext cx="576263" cy="503238"/>
          </a:xfrm>
          <a:prstGeom prst="star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nl-NL" b="1">
                <a:solidFill>
                  <a:srgbClr val="0000FF"/>
                </a:solidFill>
              </a:rPr>
              <a:t>5</a:t>
            </a:r>
          </a:p>
        </p:txBody>
      </p:sp>
      <p:sp>
        <p:nvSpPr>
          <p:cNvPr id="22" name="8-puntige ster 21">
            <a:extLst>
              <a:ext uri="{FF2B5EF4-FFF2-40B4-BE49-F238E27FC236}">
                <a16:creationId xmlns:a16="http://schemas.microsoft.com/office/drawing/2014/main" id="{76F7D9B9-2D1C-DBD7-A7EA-661C162D224B}"/>
              </a:ext>
            </a:extLst>
          </p:cNvPr>
          <p:cNvSpPr/>
          <p:nvPr/>
        </p:nvSpPr>
        <p:spPr>
          <a:xfrm>
            <a:off x="6945313" y="4149725"/>
            <a:ext cx="576262" cy="503238"/>
          </a:xfrm>
          <a:prstGeom prst="star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nl-NL" b="1">
                <a:solidFill>
                  <a:srgbClr val="0000FF"/>
                </a:solidFill>
              </a:rPr>
              <a:t>6</a:t>
            </a:r>
          </a:p>
        </p:txBody>
      </p:sp>
      <p:sp>
        <p:nvSpPr>
          <p:cNvPr id="23" name="8-puntige ster 22">
            <a:extLst>
              <a:ext uri="{FF2B5EF4-FFF2-40B4-BE49-F238E27FC236}">
                <a16:creationId xmlns:a16="http://schemas.microsoft.com/office/drawing/2014/main" id="{3EF1FCC3-AE08-2D32-7580-23A6BCC8AF7A}"/>
              </a:ext>
            </a:extLst>
          </p:cNvPr>
          <p:cNvSpPr/>
          <p:nvPr/>
        </p:nvSpPr>
        <p:spPr>
          <a:xfrm>
            <a:off x="9634538" y="2492375"/>
            <a:ext cx="576262" cy="503238"/>
          </a:xfrm>
          <a:prstGeom prst="star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nl-NL" b="1">
                <a:solidFill>
                  <a:srgbClr val="0000FF"/>
                </a:solidFill>
              </a:rPr>
              <a:t>7</a:t>
            </a:r>
          </a:p>
        </p:txBody>
      </p:sp>
      <p:sp>
        <p:nvSpPr>
          <p:cNvPr id="27" name="PIJL-RECHTS 26">
            <a:extLst>
              <a:ext uri="{FF2B5EF4-FFF2-40B4-BE49-F238E27FC236}">
                <a16:creationId xmlns:a16="http://schemas.microsoft.com/office/drawing/2014/main" id="{304C0429-0F86-7A94-DD5D-A86E64489D67}"/>
              </a:ext>
            </a:extLst>
          </p:cNvPr>
          <p:cNvSpPr/>
          <p:nvPr/>
        </p:nvSpPr>
        <p:spPr>
          <a:xfrm>
            <a:off x="1703389" y="1484313"/>
            <a:ext cx="2808287" cy="36036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nl-NL"/>
          </a:p>
        </p:txBody>
      </p:sp>
      <p:sp>
        <p:nvSpPr>
          <p:cNvPr id="28" name="PIJL-LINKS 27">
            <a:extLst>
              <a:ext uri="{FF2B5EF4-FFF2-40B4-BE49-F238E27FC236}">
                <a16:creationId xmlns:a16="http://schemas.microsoft.com/office/drawing/2014/main" id="{6DD5FE1F-633F-703D-DDCC-0A7FE5E58A4F}"/>
              </a:ext>
            </a:extLst>
          </p:cNvPr>
          <p:cNvSpPr/>
          <p:nvPr/>
        </p:nvSpPr>
        <p:spPr>
          <a:xfrm>
            <a:off x="7391401" y="1484313"/>
            <a:ext cx="3025775" cy="360362"/>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nl-NL"/>
          </a:p>
        </p:txBody>
      </p:sp>
      <p:sp>
        <p:nvSpPr>
          <p:cNvPr id="29" name="Tekstvak 28">
            <a:extLst>
              <a:ext uri="{FF2B5EF4-FFF2-40B4-BE49-F238E27FC236}">
                <a16:creationId xmlns:a16="http://schemas.microsoft.com/office/drawing/2014/main" id="{58B50694-3ACB-A4EB-C72B-3E08D295E008}"/>
              </a:ext>
            </a:extLst>
          </p:cNvPr>
          <p:cNvSpPr txBox="1">
            <a:spLocks noChangeArrowheads="1"/>
          </p:cNvSpPr>
          <p:nvPr/>
        </p:nvSpPr>
        <p:spPr bwMode="auto">
          <a:xfrm>
            <a:off x="4583113" y="1412875"/>
            <a:ext cx="2736850" cy="64135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nl-NL" altLang="en-US" sz="1800" b="1">
                <a:solidFill>
                  <a:schemeClr val="hlink"/>
                </a:solidFill>
              </a:rPr>
              <a:t>Memorandum</a:t>
            </a:r>
            <a:r>
              <a:rPr lang="ro-RO" altLang="en-US" sz="1800" b="1">
                <a:solidFill>
                  <a:schemeClr val="hlink"/>
                </a:solidFill>
              </a:rPr>
              <a:t>ul de înţelegere </a:t>
            </a:r>
            <a:r>
              <a:rPr lang="nl-NL" altLang="en-US" sz="1800" b="1">
                <a:solidFill>
                  <a:schemeClr val="hlink"/>
                </a:solidFill>
              </a:rPr>
              <a:t>(MoU)</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ppt_x"/>
                                          </p:val>
                                        </p:tav>
                                        <p:tav tm="100000">
                                          <p:val>
                                            <p:strVal val="#ppt_x"/>
                                          </p:val>
                                        </p:tav>
                                      </p:tavLst>
                                    </p:anim>
                                    <p:anim calcmode="lin" valueType="num">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000" fill="hold"/>
                                        <p:tgtEl>
                                          <p:spTgt spid="28"/>
                                        </p:tgtEl>
                                        <p:attrNameLst>
                                          <p:attrName>ppt_x</p:attrName>
                                        </p:attrNameLst>
                                      </p:cBhvr>
                                      <p:tavLst>
                                        <p:tav tm="0">
                                          <p:val>
                                            <p:strVal val="#ppt_x"/>
                                          </p:val>
                                        </p:tav>
                                        <p:tav tm="100000">
                                          <p:val>
                                            <p:strVal val="#ppt_x"/>
                                          </p:val>
                                        </p:tav>
                                      </p:tavLst>
                                    </p:anim>
                                    <p:anim calcmode="lin" valueType="num">
                                      <p:cBhvr additive="base">
                                        <p:cTn id="12"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linds(horizontal)">
                                      <p:cBhvr>
                                        <p:cTn id="17" dur="1000"/>
                                        <p:tgtEl>
                                          <p:spTgt spid="2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par>
                                <p:cTn id="23" presetID="6" presetClass="entr" presetSubtype="32"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out)">
                                      <p:cBhvr>
                                        <p:cTn id="25" dur="2000"/>
                                        <p:tgtEl>
                                          <p:spTgt spid="1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6" presetClass="entr" presetSubtype="32"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ircle(out)">
                                      <p:cBhvr>
                                        <p:cTn id="30" dur="2000"/>
                                        <p:tgtEl>
                                          <p:spTgt spid="17"/>
                                        </p:tgtEl>
                                      </p:cBhvr>
                                    </p:animEffect>
                                  </p:childTnLst>
                                </p:cTn>
                              </p:par>
                              <p:par>
                                <p:cTn id="31" presetID="6" presetClass="entr" presetSubtype="32"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circle(out)">
                                      <p:cBhvr>
                                        <p:cTn id="33" dur="2000"/>
                                        <p:tgtEl>
                                          <p:spTgt spid="1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circle(out)">
                                      <p:cBhvr>
                                        <p:cTn id="38" dur="2000"/>
                                        <p:tgtEl>
                                          <p:spTgt spid="14"/>
                                        </p:tgtEl>
                                      </p:cBhvr>
                                    </p:animEffect>
                                  </p:childTnLst>
                                </p:cTn>
                              </p:par>
                              <p:par>
                                <p:cTn id="39" presetID="6" presetClass="entr" presetSubtype="32"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circle(out)">
                                      <p:cBhvr>
                                        <p:cTn id="41" dur="2000"/>
                                        <p:tgtEl>
                                          <p:spTgt spid="1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6" presetClass="entr" presetSubtype="32"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circle(out)">
                                      <p:cBhvr>
                                        <p:cTn id="46" dur="2000"/>
                                        <p:tgtEl>
                                          <p:spTgt spid="9"/>
                                        </p:tgtEl>
                                      </p:cBhvr>
                                    </p:animEffect>
                                  </p:childTnLst>
                                </p:cTn>
                              </p:par>
                              <p:par>
                                <p:cTn id="47" presetID="6" presetClass="entr" presetSubtype="32"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circle(out)">
                                      <p:cBhvr>
                                        <p:cTn id="49" dur="2000"/>
                                        <p:tgtEl>
                                          <p:spTgt spid="2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6" presetClass="entr" presetSubtype="32"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circle(out)">
                                      <p:cBhvr>
                                        <p:cTn id="54" dur="2000"/>
                                        <p:tgtEl>
                                          <p:spTgt spid="10"/>
                                        </p:tgtEl>
                                      </p:cBhvr>
                                    </p:animEffect>
                                  </p:childTnLst>
                                </p:cTn>
                              </p:par>
                              <p:par>
                                <p:cTn id="55" presetID="6" presetClass="entr" presetSubtype="32"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circle(out)">
                                      <p:cBhvr>
                                        <p:cTn id="57" dur="2000"/>
                                        <p:tgtEl>
                                          <p:spTgt spid="2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circle(out)">
                                      <p:cBhvr>
                                        <p:cTn id="62" dur="2000"/>
                                        <p:tgtEl>
                                          <p:spTgt spid="22"/>
                                        </p:tgtEl>
                                      </p:cBhvr>
                                    </p:animEffect>
                                  </p:childTnLst>
                                </p:cTn>
                              </p:par>
                              <p:par>
                                <p:cTn id="63" presetID="6" presetClass="entr" presetSubtype="32"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circle(out)">
                                      <p:cBhvr>
                                        <p:cTn id="65" dur="2000"/>
                                        <p:tgtEl>
                                          <p:spTgt spid="11"/>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6" presetClass="entr" presetSubtype="32"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circle(out)">
                                      <p:cBhvr>
                                        <p:cTn id="70" dur="2000"/>
                                        <p:tgtEl>
                                          <p:spTgt spid="15"/>
                                        </p:tgtEl>
                                      </p:cBhvr>
                                    </p:animEffect>
                                  </p:childTnLst>
                                </p:cTn>
                              </p:par>
                              <p:par>
                                <p:cTn id="71" presetID="6" presetClass="entr" presetSubtype="32"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circle(out)">
                                      <p:cBhvr>
                                        <p:cTn id="7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7" grpId="0" animBg="1"/>
      <p:bldP spid="9" grpId="0" animBg="1"/>
      <p:bldP spid="10" grpId="0" animBg="1"/>
      <p:bldP spid="11" grpId="0" animBg="1"/>
      <p:bldP spid="15" grpId="0" animBg="1"/>
      <p:bldP spid="16" grpId="0" animBg="1"/>
      <p:bldP spid="18" grpId="0" animBg="1"/>
      <p:bldP spid="19" grpId="0" animBg="1"/>
      <p:bldP spid="20" grpId="0" animBg="1"/>
      <p:bldP spid="21" grpId="0" animBg="1"/>
      <p:bldP spid="22" grpId="0" animBg="1"/>
      <p:bldP spid="23" grpId="0" animBg="1"/>
      <p:bldP spid="27" grpId="0" animBg="1"/>
      <p:bldP spid="28" grpId="0" animBg="1"/>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B05012-0BEE-38E6-37E0-CD7EA79CA871}"/>
              </a:ext>
            </a:extLst>
          </p:cNvPr>
          <p:cNvPicPr>
            <a:picLocks noChangeAspect="1"/>
          </p:cNvPicPr>
          <p:nvPr/>
        </p:nvPicPr>
        <p:blipFill>
          <a:blip r:embed="rId2"/>
          <a:stretch>
            <a:fillRect/>
          </a:stretch>
        </p:blipFill>
        <p:spPr>
          <a:xfrm>
            <a:off x="1262062" y="481012"/>
            <a:ext cx="9667875" cy="5895975"/>
          </a:xfrm>
          <a:prstGeom prst="rect">
            <a:avLst/>
          </a:prstGeom>
        </p:spPr>
      </p:pic>
    </p:spTree>
    <p:extLst>
      <p:ext uri="{BB962C8B-B14F-4D97-AF65-F5344CB8AC3E}">
        <p14:creationId xmlns:p14="http://schemas.microsoft.com/office/powerpoint/2010/main" val="4096938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lder.png"/>
          <p:cNvPicPr>
            <a:picLocks noChangeAspect="1"/>
          </p:cNvPicPr>
          <p:nvPr/>
        </p:nvPicPr>
        <p:blipFill>
          <a:blip r:embed="rId2" cstate="print"/>
          <a:srcRect t="3635"/>
          <a:stretch>
            <a:fillRect/>
          </a:stretch>
        </p:blipFill>
        <p:spPr>
          <a:xfrm>
            <a:off x="3256081" y="-1"/>
            <a:ext cx="5798271" cy="6748563"/>
          </a:xfrm>
          <a:prstGeom prst="rect">
            <a:avLst/>
          </a:prstGeom>
        </p:spPr>
      </p:pic>
      <p:sp>
        <p:nvSpPr>
          <p:cNvPr id="5" name="Rectangle 4"/>
          <p:cNvSpPr/>
          <p:nvPr/>
        </p:nvSpPr>
        <p:spPr>
          <a:xfrm rot="20760000">
            <a:off x="6004210" y="368912"/>
            <a:ext cx="1470659"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Agenda</a:t>
            </a:r>
          </a:p>
        </p:txBody>
      </p:sp>
      <p:sp>
        <p:nvSpPr>
          <p:cNvPr id="6" name="Rectangle 5"/>
          <p:cNvSpPr/>
          <p:nvPr/>
        </p:nvSpPr>
        <p:spPr>
          <a:xfrm rot="20580000">
            <a:off x="6144775" y="1130236"/>
            <a:ext cx="1648208" cy="307777"/>
          </a:xfrm>
          <a:prstGeom prst="rect">
            <a:avLst/>
          </a:prstGeom>
          <a:noFill/>
        </p:spPr>
        <p:txBody>
          <a:bodyPr wrap="none" lIns="91440" tIns="45720" rIns="91440" bIns="45720">
            <a:spAutoFit/>
          </a:bodyPr>
          <a:lstStyle/>
          <a:p>
            <a:pPr algn="ctr"/>
            <a:r>
              <a:rPr lang="ro-RO" sz="1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Raport final narativ</a:t>
            </a:r>
            <a:endParaRPr lang="en-US" sz="1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7" name="Rectangle 6"/>
          <p:cNvSpPr/>
          <p:nvPr/>
        </p:nvSpPr>
        <p:spPr>
          <a:xfrm rot="20460000">
            <a:off x="5995818" y="1725722"/>
            <a:ext cx="1951378" cy="307777"/>
          </a:xfrm>
          <a:prstGeom prst="rect">
            <a:avLst/>
          </a:prstGeom>
          <a:noFill/>
        </p:spPr>
        <p:txBody>
          <a:bodyPr wrap="square" lIns="91440" tIns="45720" rIns="91440" bIns="45720">
            <a:spAutoFit/>
          </a:bodyPr>
          <a:lstStyle/>
          <a:p>
            <a:pPr algn="ctr"/>
            <a:r>
              <a:rPr lang="ro-RO" sz="1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Declarația de cheltuieli</a:t>
            </a:r>
            <a:endParaRPr lang="en-US" sz="1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8" name="Rectangle 7"/>
          <p:cNvSpPr/>
          <p:nvPr/>
        </p:nvSpPr>
        <p:spPr>
          <a:xfrm rot="204190">
            <a:off x="4346861" y="2937214"/>
            <a:ext cx="3712875" cy="1754326"/>
          </a:xfrm>
          <a:prstGeom prst="rect">
            <a:avLst/>
          </a:prstGeom>
          <a:noFill/>
          <a:scene3d>
            <a:camera prst="isometricRightUp"/>
            <a:lightRig rig="threePt" dir="t"/>
          </a:scene3d>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o-RO" sz="5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Ce vom face</a:t>
            </a:r>
          </a:p>
          <a:p>
            <a:pPr algn="ctr"/>
            <a:r>
              <a:rPr lang="ro-RO" sz="5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astăzi...</a:t>
            </a:r>
            <a:endParaRPr lang="en-US" sz="5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Rectangle 10"/>
          <p:cNvSpPr/>
          <p:nvPr/>
        </p:nvSpPr>
        <p:spPr>
          <a:xfrm rot="21250807">
            <a:off x="5861491" y="1401908"/>
            <a:ext cx="312906" cy="400110"/>
          </a:xfrm>
          <a:prstGeom prst="rect">
            <a:avLst/>
          </a:prstGeom>
        </p:spPr>
        <p:txBody>
          <a:bodyPr wrap="none">
            <a:spAutoFit/>
          </a:bodyPr>
          <a:lstStyle/>
          <a:p>
            <a:r>
              <a:rPr lang="ro-RO" sz="2000" b="1" dirty="0">
                <a:solidFill>
                  <a:srgbClr val="FF0000"/>
                </a:solidFill>
              </a:rPr>
              <a:t>√</a:t>
            </a:r>
          </a:p>
        </p:txBody>
      </p:sp>
      <p:sp>
        <p:nvSpPr>
          <p:cNvPr id="12" name="Rectangle 11"/>
          <p:cNvSpPr/>
          <p:nvPr/>
        </p:nvSpPr>
        <p:spPr>
          <a:xfrm rot="21250807">
            <a:off x="5872273" y="2038755"/>
            <a:ext cx="312906" cy="400110"/>
          </a:xfrm>
          <a:prstGeom prst="rect">
            <a:avLst/>
          </a:prstGeom>
        </p:spPr>
        <p:txBody>
          <a:bodyPr wrap="none">
            <a:spAutoFit/>
          </a:bodyPr>
          <a:lstStyle/>
          <a:p>
            <a:r>
              <a:rPr lang="ro-RO" sz="2000" b="1" dirty="0">
                <a:solidFill>
                  <a:srgbClr val="FF0000"/>
                </a:solidFill>
              </a:rPr>
              <a:t>√</a:t>
            </a:r>
          </a:p>
        </p:txBody>
      </p:sp>
      <p:sp>
        <p:nvSpPr>
          <p:cNvPr id="2" name="Rectangle 1">
            <a:extLst>
              <a:ext uri="{FF2B5EF4-FFF2-40B4-BE49-F238E27FC236}">
                <a16:creationId xmlns:a16="http://schemas.microsoft.com/office/drawing/2014/main" id="{F6F6E5EE-0BB4-DC4B-3646-A814E9F16831}"/>
              </a:ext>
            </a:extLst>
          </p:cNvPr>
          <p:cNvSpPr/>
          <p:nvPr/>
        </p:nvSpPr>
        <p:spPr>
          <a:xfrm rot="21250807">
            <a:off x="5881234" y="2594571"/>
            <a:ext cx="312906" cy="400110"/>
          </a:xfrm>
          <a:prstGeom prst="rect">
            <a:avLst/>
          </a:prstGeom>
        </p:spPr>
        <p:txBody>
          <a:bodyPr wrap="none">
            <a:spAutoFit/>
          </a:bodyPr>
          <a:lstStyle/>
          <a:p>
            <a:r>
              <a:rPr lang="ro-RO" sz="2000" b="1" dirty="0">
                <a:solidFill>
                  <a:srgbClr val="FF0000"/>
                </a:solidFill>
              </a:rPr>
              <a:t>√</a:t>
            </a:r>
          </a:p>
        </p:txBody>
      </p:sp>
      <p:sp>
        <p:nvSpPr>
          <p:cNvPr id="3" name="Rectangle 2">
            <a:extLst>
              <a:ext uri="{FF2B5EF4-FFF2-40B4-BE49-F238E27FC236}">
                <a16:creationId xmlns:a16="http://schemas.microsoft.com/office/drawing/2014/main" id="{8599D3DA-6595-2DA2-4280-37A00A88323E}"/>
              </a:ext>
            </a:extLst>
          </p:cNvPr>
          <p:cNvSpPr/>
          <p:nvPr/>
        </p:nvSpPr>
        <p:spPr>
          <a:xfrm rot="20460000">
            <a:off x="5906167" y="2281536"/>
            <a:ext cx="1951378" cy="307777"/>
          </a:xfrm>
          <a:prstGeom prst="rect">
            <a:avLst/>
          </a:prstGeom>
          <a:noFill/>
        </p:spPr>
        <p:txBody>
          <a:bodyPr wrap="square" lIns="91440" tIns="45720" rIns="91440" bIns="45720">
            <a:spAutoFit/>
          </a:bodyPr>
          <a:lstStyle/>
          <a:p>
            <a:pPr algn="ctr"/>
            <a:r>
              <a:rPr lang="ro-RO" sz="1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Documente atasate</a:t>
            </a:r>
            <a:endParaRPr lang="en-US" sz="1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ou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ox(out)">
                                      <p:cBhvr>
                                        <p:cTn id="15" dur="500"/>
                                        <p:tgtEl>
                                          <p:spTgt spid="11"/>
                                        </p:tgtEl>
                                      </p:cBhvr>
                                    </p:animEffect>
                                  </p:childTnLst>
                                </p:cTn>
                              </p:par>
                              <p:par>
                                <p:cTn id="16" presetID="4" presetClass="entr" presetSubtype="3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ox(ou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ox(out)">
                                      <p:cBhvr>
                                        <p:cTn id="23" dur="500"/>
                                        <p:tgtEl>
                                          <p:spTgt spid="12"/>
                                        </p:tgtEl>
                                      </p:cBhvr>
                                    </p:animEffect>
                                  </p:childTnLst>
                                </p:cTn>
                              </p:par>
                              <p:par>
                                <p:cTn id="24" presetID="4" presetClass="entr" presetSubtype="32"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ou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ox(out)">
                                      <p:cBhvr>
                                        <p:cTn id="31" dur="500"/>
                                        <p:tgtEl>
                                          <p:spTgt spid="2"/>
                                        </p:tgtEl>
                                      </p:cBhvr>
                                    </p:animEffect>
                                  </p:childTnLst>
                                </p:cTn>
                              </p:par>
                              <p:par>
                                <p:cTn id="32" presetID="4" presetClass="entr" presetSubtype="32"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ox(out)">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2" grpId="0"/>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D94180-6DB0-A7A2-EF4C-3317FFEAAAED}"/>
              </a:ext>
            </a:extLst>
          </p:cNvPr>
          <p:cNvPicPr>
            <a:picLocks noChangeAspect="1"/>
          </p:cNvPicPr>
          <p:nvPr/>
        </p:nvPicPr>
        <p:blipFill>
          <a:blip r:embed="rId2"/>
          <a:stretch>
            <a:fillRect/>
          </a:stretch>
        </p:blipFill>
        <p:spPr>
          <a:xfrm>
            <a:off x="2187533" y="0"/>
            <a:ext cx="7988383" cy="6084129"/>
          </a:xfrm>
          <a:prstGeom prst="rect">
            <a:avLst/>
          </a:prstGeom>
        </p:spPr>
      </p:pic>
      <p:sp>
        <p:nvSpPr>
          <p:cNvPr id="4" name="Rectangle: Rounded Corners 3">
            <a:extLst>
              <a:ext uri="{FF2B5EF4-FFF2-40B4-BE49-F238E27FC236}">
                <a16:creationId xmlns:a16="http://schemas.microsoft.com/office/drawing/2014/main" id="{2AF2EC9B-2C2B-2472-262E-FF02B3863C85}"/>
              </a:ext>
            </a:extLst>
          </p:cNvPr>
          <p:cNvSpPr/>
          <p:nvPr/>
        </p:nvSpPr>
        <p:spPr>
          <a:xfrm>
            <a:off x="2187533" y="6191250"/>
            <a:ext cx="7988383" cy="514350"/>
          </a:xfrm>
          <a:prstGeom prst="roundRect">
            <a:avLst/>
          </a:prstGeom>
          <a:solidFill>
            <a:srgbClr val="FF0000"/>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t>Toate aceste informații trebuie preluate din formularul de candidatură</a:t>
            </a:r>
            <a:endParaRPr lang="en-US" dirty="0"/>
          </a:p>
        </p:txBody>
      </p:sp>
    </p:spTree>
    <p:extLst>
      <p:ext uri="{BB962C8B-B14F-4D97-AF65-F5344CB8AC3E}">
        <p14:creationId xmlns:p14="http://schemas.microsoft.com/office/powerpoint/2010/main" val="354767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9C97E-C141-26A1-CBDA-0EFE8A52B5BC}"/>
              </a:ext>
            </a:extLst>
          </p:cNvPr>
          <p:cNvPicPr>
            <a:picLocks noChangeAspect="1"/>
          </p:cNvPicPr>
          <p:nvPr/>
        </p:nvPicPr>
        <p:blipFill>
          <a:blip r:embed="rId2"/>
          <a:stretch>
            <a:fillRect/>
          </a:stretch>
        </p:blipFill>
        <p:spPr>
          <a:xfrm>
            <a:off x="2359106" y="638925"/>
            <a:ext cx="7270670" cy="5580149"/>
          </a:xfrm>
          <a:prstGeom prst="rect">
            <a:avLst/>
          </a:prstGeom>
        </p:spPr>
      </p:pic>
      <p:sp>
        <p:nvSpPr>
          <p:cNvPr id="4" name="Speech Bubble: Rectangle with Corners Rounded 3">
            <a:extLst>
              <a:ext uri="{FF2B5EF4-FFF2-40B4-BE49-F238E27FC236}">
                <a16:creationId xmlns:a16="http://schemas.microsoft.com/office/drawing/2014/main" id="{02133E92-CB99-6445-C038-04941FC61FE5}"/>
              </a:ext>
            </a:extLst>
          </p:cNvPr>
          <p:cNvSpPr/>
          <p:nvPr/>
        </p:nvSpPr>
        <p:spPr>
          <a:xfrm>
            <a:off x="1" y="358589"/>
            <a:ext cx="2306706" cy="5580148"/>
          </a:xfrm>
          <a:prstGeom prst="wedgeRoundRectCallout">
            <a:avLst>
              <a:gd name="adj1" fmla="val 61866"/>
              <a:gd name="adj2" fmla="val -8180"/>
              <a:gd name="adj3" fmla="val 16667"/>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just"/>
            <a:r>
              <a:rPr lang="ro-RO" sz="1600" dirty="0"/>
              <a:t>Trebuie să menționați grupurile țintă pe care le-ați vizat în implementarea proiectului.</a:t>
            </a:r>
          </a:p>
          <a:p>
            <a:pPr algn="just"/>
            <a:endParaRPr lang="ro-RO" sz="1600" dirty="0"/>
          </a:p>
          <a:p>
            <a:pPr algn="just"/>
            <a:r>
              <a:rPr lang="ro-RO" sz="1600" dirty="0"/>
              <a:t>Dacă există schimbări față de formularul de candidatură trebuie să precizați în ce constau aceste schimbări privind grupurile țintă.</a:t>
            </a:r>
          </a:p>
          <a:p>
            <a:pPr algn="just"/>
            <a:endParaRPr lang="ro-RO" sz="1600" dirty="0"/>
          </a:p>
          <a:p>
            <a:pPr algn="just"/>
            <a:r>
              <a:rPr lang="ro-RO" sz="1600" dirty="0"/>
              <a:t>Dacă nu există schimbări, menționați:</a:t>
            </a:r>
          </a:p>
          <a:p>
            <a:pPr algn="just"/>
            <a:r>
              <a:rPr lang="ro-RO" sz="1600" dirty="0"/>
              <a:t>”Nu au fost schimbări față de formularul de candidatură”</a:t>
            </a:r>
            <a:endParaRPr lang="en-US" sz="1600" dirty="0"/>
          </a:p>
        </p:txBody>
      </p:sp>
      <p:sp>
        <p:nvSpPr>
          <p:cNvPr id="5" name="Speech Bubble: Rectangle with Corners Rounded 4">
            <a:extLst>
              <a:ext uri="{FF2B5EF4-FFF2-40B4-BE49-F238E27FC236}">
                <a16:creationId xmlns:a16="http://schemas.microsoft.com/office/drawing/2014/main" id="{A0E34267-FBDB-73C9-6453-21730DC5AE24}"/>
              </a:ext>
            </a:extLst>
          </p:cNvPr>
          <p:cNvSpPr/>
          <p:nvPr/>
        </p:nvSpPr>
        <p:spPr>
          <a:xfrm>
            <a:off x="9629776" y="3720352"/>
            <a:ext cx="2306706" cy="2498721"/>
          </a:xfrm>
          <a:prstGeom prst="wedgeRoundRectCallout">
            <a:avLst>
              <a:gd name="adj1" fmla="val -77654"/>
              <a:gd name="adj2" fmla="val -4452"/>
              <a:gd name="adj3" fmla="val 16667"/>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just"/>
            <a:r>
              <a:rPr lang="ro-RO" sz="1600" dirty="0"/>
              <a:t>Dacă ați selectat ”NU”, nu apare întrebarea 32.</a:t>
            </a:r>
          </a:p>
          <a:p>
            <a:pPr algn="just"/>
            <a:endParaRPr lang="ro-RO" sz="1600" dirty="0"/>
          </a:p>
          <a:p>
            <a:pPr algn="just"/>
            <a:r>
              <a:rPr lang="ro-RO" sz="1600" dirty="0"/>
              <a:t>Dacă ați selectat ”DA” trebuie să răspundeți detaliat la întrebarea 32.</a:t>
            </a:r>
            <a:endParaRPr lang="en-US" sz="1600" dirty="0"/>
          </a:p>
        </p:txBody>
      </p:sp>
    </p:spTree>
    <p:extLst>
      <p:ext uri="{BB962C8B-B14F-4D97-AF65-F5344CB8AC3E}">
        <p14:creationId xmlns:p14="http://schemas.microsoft.com/office/powerpoint/2010/main" val="146069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45DF76-8F33-C9B0-2047-719F3254D394}"/>
              </a:ext>
            </a:extLst>
          </p:cNvPr>
          <p:cNvPicPr>
            <a:picLocks noChangeAspect="1"/>
          </p:cNvPicPr>
          <p:nvPr/>
        </p:nvPicPr>
        <p:blipFill>
          <a:blip r:embed="rId2"/>
          <a:stretch>
            <a:fillRect/>
          </a:stretch>
        </p:blipFill>
        <p:spPr>
          <a:xfrm>
            <a:off x="3122757" y="936348"/>
            <a:ext cx="6245514" cy="4480477"/>
          </a:xfrm>
          <a:prstGeom prst="rect">
            <a:avLst/>
          </a:prstGeom>
        </p:spPr>
      </p:pic>
      <p:sp>
        <p:nvSpPr>
          <p:cNvPr id="4" name="Speech Bubble: Rectangle with Corners Rounded 3">
            <a:extLst>
              <a:ext uri="{FF2B5EF4-FFF2-40B4-BE49-F238E27FC236}">
                <a16:creationId xmlns:a16="http://schemas.microsoft.com/office/drawing/2014/main" id="{D414FB94-ACAC-B059-3F5E-123B63910FCB}"/>
              </a:ext>
            </a:extLst>
          </p:cNvPr>
          <p:cNvSpPr/>
          <p:nvPr/>
        </p:nvSpPr>
        <p:spPr>
          <a:xfrm>
            <a:off x="0" y="936348"/>
            <a:ext cx="3098511" cy="4591050"/>
          </a:xfrm>
          <a:prstGeom prst="wedgeRoundRectCallout">
            <a:avLst>
              <a:gd name="adj1" fmla="val 55790"/>
              <a:gd name="adj2" fmla="val -27186"/>
              <a:gd name="adj3" fmla="val 16667"/>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just"/>
            <a:endParaRPr lang="ro-RO" sz="1600" dirty="0"/>
          </a:p>
          <a:p>
            <a:pPr algn="just"/>
            <a:endParaRPr lang="ro-RO" sz="1600" dirty="0"/>
          </a:p>
          <a:p>
            <a:pPr algn="just"/>
            <a:endParaRPr lang="ro-RO" sz="1600" dirty="0"/>
          </a:p>
          <a:p>
            <a:pPr algn="just"/>
            <a:endParaRPr lang="ro-RO" sz="1600" dirty="0"/>
          </a:p>
          <a:p>
            <a:pPr algn="just"/>
            <a:endParaRPr lang="ro-RO" sz="1600" dirty="0"/>
          </a:p>
          <a:p>
            <a:pPr algn="just"/>
            <a:endParaRPr lang="ro-RO" sz="1600" dirty="0"/>
          </a:p>
          <a:p>
            <a:pPr algn="just"/>
            <a:endParaRPr lang="ro-RO" sz="1600" dirty="0"/>
          </a:p>
          <a:p>
            <a:pPr algn="just"/>
            <a:endParaRPr lang="ro-RO" sz="1600" dirty="0"/>
          </a:p>
          <a:p>
            <a:pPr algn="just"/>
            <a:endParaRPr lang="ro-RO" sz="1600" dirty="0"/>
          </a:p>
          <a:p>
            <a:pPr algn="just"/>
            <a:endParaRPr lang="ro-RO" sz="1600" dirty="0"/>
          </a:p>
          <a:p>
            <a:pPr algn="just"/>
            <a:endParaRPr lang="ro-RO" sz="1600" dirty="0"/>
          </a:p>
          <a:p>
            <a:pPr algn="just"/>
            <a:endParaRPr lang="ro-RO" sz="1600" dirty="0"/>
          </a:p>
          <a:p>
            <a:pPr algn="just"/>
            <a:endParaRPr lang="ro-RO" sz="1600" dirty="0"/>
          </a:p>
          <a:p>
            <a:pPr algn="just"/>
            <a:endParaRPr lang="ro-RO" sz="1600" dirty="0"/>
          </a:p>
          <a:p>
            <a:pPr algn="just"/>
            <a:endParaRPr lang="ro-RO" sz="1600" dirty="0"/>
          </a:p>
          <a:p>
            <a:pPr algn="just"/>
            <a:endParaRPr lang="ro-RO" sz="1600" dirty="0"/>
          </a:p>
          <a:p>
            <a:pPr algn="just"/>
            <a:endParaRPr lang="ro-RO" sz="1600" dirty="0"/>
          </a:p>
          <a:p>
            <a:pPr algn="just"/>
            <a:r>
              <a:rPr lang="ro-RO" sz="1600" dirty="0"/>
              <a:t>Trebuie precizate toate activitățile derulate în proiect și trebuie precizată data sau perioada de desfășurare. </a:t>
            </a:r>
          </a:p>
          <a:p>
            <a:pPr algn="just"/>
            <a:endParaRPr lang="ro-RO" sz="1600" dirty="0"/>
          </a:p>
          <a:p>
            <a:pPr algn="just"/>
            <a:r>
              <a:rPr lang="ro-RO" sz="1600" dirty="0"/>
              <a:t>Ordinea în care sunt precizate trebuie să fie ordine cronologică.</a:t>
            </a:r>
          </a:p>
          <a:p>
            <a:pPr algn="just"/>
            <a:endParaRPr lang="ro-RO" sz="1600" dirty="0"/>
          </a:p>
          <a:p>
            <a:pPr algn="just"/>
            <a:r>
              <a:rPr lang="ro-RO" sz="1600" dirty="0"/>
              <a:t>Exceptând vizita de studiu (pe care va trebui să o descrieți ca răspuns la altă cerință), după precizarea denumirii activității și a datei/perioadei de desfășurare, trebuie ca fiecare activitate să fie descrisă</a:t>
            </a:r>
          </a:p>
          <a:p>
            <a:pPr algn="just"/>
            <a:endParaRPr lang="ro-RO" sz="1600" dirty="0"/>
          </a:p>
          <a:p>
            <a:pPr algn="just"/>
            <a:endParaRPr lang="ro-RO" sz="1600" dirty="0"/>
          </a:p>
          <a:p>
            <a:pPr algn="just"/>
            <a:endParaRPr lang="ro-RO" sz="1600" dirty="0"/>
          </a:p>
          <a:p>
            <a:pPr algn="just"/>
            <a:endParaRPr lang="ro-RO" sz="1600" dirty="0"/>
          </a:p>
          <a:p>
            <a:pPr algn="just"/>
            <a:endParaRPr lang="ro-RO" sz="1600" dirty="0"/>
          </a:p>
          <a:p>
            <a:pPr algn="just"/>
            <a:endParaRPr lang="ro-RO" sz="1600" dirty="0"/>
          </a:p>
          <a:p>
            <a:pPr algn="just"/>
            <a:endParaRPr lang="ro-RO" sz="1600" dirty="0"/>
          </a:p>
          <a:p>
            <a:pPr algn="just"/>
            <a:endParaRPr lang="ro-RO" sz="1600" dirty="0"/>
          </a:p>
          <a:p>
            <a:pPr algn="just"/>
            <a:endParaRPr lang="ro-RO" sz="1600" dirty="0"/>
          </a:p>
          <a:p>
            <a:pPr algn="just"/>
            <a:endParaRPr lang="ro-RO" sz="1600" dirty="0"/>
          </a:p>
          <a:p>
            <a:pPr algn="just"/>
            <a:endParaRPr lang="ro-RO" sz="1600" dirty="0"/>
          </a:p>
          <a:p>
            <a:pPr algn="just"/>
            <a:endParaRPr lang="ro-RO" sz="1600" dirty="0"/>
          </a:p>
          <a:p>
            <a:pPr algn="just"/>
            <a:endParaRPr lang="ro-RO" sz="1600" dirty="0"/>
          </a:p>
          <a:p>
            <a:pPr algn="just"/>
            <a:endParaRPr lang="ro-RO" sz="1600" dirty="0"/>
          </a:p>
          <a:p>
            <a:pPr algn="just"/>
            <a:endParaRPr lang="ro-RO" sz="1600" dirty="0"/>
          </a:p>
          <a:p>
            <a:pPr algn="just"/>
            <a:endParaRPr lang="ro-RO" sz="1600" dirty="0"/>
          </a:p>
          <a:p>
            <a:pPr algn="just"/>
            <a:endParaRPr lang="en-US" sz="1600" dirty="0"/>
          </a:p>
        </p:txBody>
      </p:sp>
      <p:cxnSp>
        <p:nvCxnSpPr>
          <p:cNvPr id="7" name="Straight Connector 6">
            <a:extLst>
              <a:ext uri="{FF2B5EF4-FFF2-40B4-BE49-F238E27FC236}">
                <a16:creationId xmlns:a16="http://schemas.microsoft.com/office/drawing/2014/main" id="{B4BC4F63-95CA-4A40-4853-22453C106E45}"/>
              </a:ext>
            </a:extLst>
          </p:cNvPr>
          <p:cNvCxnSpPr/>
          <p:nvPr/>
        </p:nvCxnSpPr>
        <p:spPr>
          <a:xfrm>
            <a:off x="4607858" y="4672754"/>
            <a:ext cx="14881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BF8FAF0-B247-20B3-A12D-E84F18503F82}"/>
              </a:ext>
            </a:extLst>
          </p:cNvPr>
          <p:cNvCxnSpPr>
            <a:cxnSpLocks/>
          </p:cNvCxnSpPr>
          <p:nvPr/>
        </p:nvCxnSpPr>
        <p:spPr>
          <a:xfrm>
            <a:off x="233078" y="4905839"/>
            <a:ext cx="260873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E922AF9A-853A-4F91-8CAE-DF87EEB75398}"/>
              </a:ext>
            </a:extLst>
          </p:cNvPr>
          <p:cNvGrpSpPr/>
          <p:nvPr/>
        </p:nvGrpSpPr>
        <p:grpSpPr>
          <a:xfrm>
            <a:off x="6606976" y="-22381"/>
            <a:ext cx="5692613" cy="5484018"/>
            <a:chOff x="6606976" y="1277512"/>
            <a:chExt cx="5692613" cy="5484018"/>
          </a:xfrm>
        </p:grpSpPr>
        <p:sp>
          <p:nvSpPr>
            <p:cNvPr id="10" name="Speech Bubble: Oval 9">
              <a:extLst>
                <a:ext uri="{FF2B5EF4-FFF2-40B4-BE49-F238E27FC236}">
                  <a16:creationId xmlns:a16="http://schemas.microsoft.com/office/drawing/2014/main" id="{9308A700-D373-3519-E51D-29D4542B095C}"/>
                </a:ext>
              </a:extLst>
            </p:cNvPr>
            <p:cNvSpPr/>
            <p:nvPr/>
          </p:nvSpPr>
          <p:spPr>
            <a:xfrm>
              <a:off x="6669741" y="1357694"/>
              <a:ext cx="5531224" cy="5282354"/>
            </a:xfrm>
            <a:prstGeom prst="wedgeEllipseCallout">
              <a:avLst>
                <a:gd name="adj1" fmla="val -70752"/>
                <a:gd name="adj2" fmla="val 836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52E9E68-9EF3-9E02-1943-E338698F32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6976" y="1277512"/>
              <a:ext cx="5692613" cy="5484018"/>
            </a:xfrm>
            <a:prstGeom prst="ellipse">
              <a:avLst/>
            </a:prstGeom>
            <a:ln>
              <a:noFill/>
            </a:ln>
            <a:effectLst>
              <a:softEdge rad="112500"/>
            </a:effectLst>
          </p:spPr>
        </p:pic>
        <p:sp>
          <p:nvSpPr>
            <p:cNvPr id="9" name="TextBox 8">
              <a:extLst>
                <a:ext uri="{FF2B5EF4-FFF2-40B4-BE49-F238E27FC236}">
                  <a16:creationId xmlns:a16="http://schemas.microsoft.com/office/drawing/2014/main" id="{4F748CE8-692E-1803-4677-22809A26ECD0}"/>
                </a:ext>
              </a:extLst>
            </p:cNvPr>
            <p:cNvSpPr txBox="1"/>
            <p:nvPr/>
          </p:nvSpPr>
          <p:spPr>
            <a:xfrm rot="477354">
              <a:off x="7269026" y="2013754"/>
              <a:ext cx="1733420" cy="3416320"/>
            </a:xfrm>
            <a:prstGeom prst="rect">
              <a:avLst/>
            </a:prstGeom>
            <a:noFill/>
          </p:spPr>
          <p:txBody>
            <a:bodyPr wrap="square">
              <a:spAutoFit/>
            </a:bodyPr>
            <a:lstStyle/>
            <a:p>
              <a:pPr algn="just"/>
              <a:r>
                <a:rPr lang="ro-RO" sz="1200" dirty="0">
                  <a:solidFill>
                    <a:schemeClr val="bg1"/>
                  </a:solidFill>
                </a:rPr>
                <a:t>Trebuie precizate toate dificultățile întâmpinate în derularea proiectului (de exemplu: refuzul de colaborare al partenerului și/sau instituției de primire, nerespectarea agendei negociate a vizitei de studiu, deschiderea de cont în trezorerie, retragerea unor participanți etc.). </a:t>
              </a:r>
            </a:p>
            <a:p>
              <a:pPr algn="just"/>
              <a:endParaRPr lang="ro-RO" sz="1200" dirty="0">
                <a:solidFill>
                  <a:schemeClr val="bg1"/>
                </a:solidFill>
              </a:endParaRPr>
            </a:p>
            <a:p>
              <a:pPr algn="just"/>
              <a:r>
                <a:rPr lang="ro-RO" sz="1200" dirty="0">
                  <a:solidFill>
                    <a:schemeClr val="bg1"/>
                  </a:solidFill>
                </a:rPr>
                <a:t>Pentru toate dificultățile întâmpinate trebuie precizați cum le-ați rezolvat.</a:t>
              </a:r>
            </a:p>
          </p:txBody>
        </p:sp>
      </p:grpSp>
    </p:spTree>
    <p:extLst>
      <p:ext uri="{BB962C8B-B14F-4D97-AF65-F5344CB8AC3E}">
        <p14:creationId xmlns:p14="http://schemas.microsoft.com/office/powerpoint/2010/main" val="246082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7 -4.44444E-6 L -0.25807 -0.00949 " pathEditMode="relative" rAng="0" ptsTypes="AA">
                                      <p:cBhvr>
                                        <p:cTn id="11" dur="2000" fill="hold"/>
                                        <p:tgtEl>
                                          <p:spTgt spid="3"/>
                                        </p:tgtEl>
                                        <p:attrNameLst>
                                          <p:attrName>ppt_x</p:attrName>
                                          <p:attrName>ppt_y</p:attrName>
                                        </p:attrNameLst>
                                      </p:cBhvr>
                                      <p:rCtr x="-12904" y="-486"/>
                                    </p:animMotion>
                                  </p:childTnLst>
                                </p:cTn>
                              </p:par>
                              <p:par>
                                <p:cTn id="12" presetID="4" presetClass="exit" presetSubtype="32" fill="hold" grpId="1" nodeType="withEffect">
                                  <p:stCondLst>
                                    <p:cond delay="0"/>
                                  </p:stCondLst>
                                  <p:childTnLst>
                                    <p:animEffect transition="out" filter="box(out)">
                                      <p:cBhvr>
                                        <p:cTn id="13" dur="2000"/>
                                        <p:tgtEl>
                                          <p:spTgt spid="4"/>
                                        </p:tgtEl>
                                      </p:cBhvr>
                                    </p:animEffect>
                                    <p:set>
                                      <p:cBhvr>
                                        <p:cTn id="14" dur="1" fill="hold">
                                          <p:stCondLst>
                                            <p:cond delay="19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trips(downLeft)">
                                      <p:cBhvr>
                                        <p:cTn id="24" dur="500"/>
                                        <p:tgtEl>
                                          <p:spTgt spid="7"/>
                                        </p:tgtEl>
                                      </p:cBhvr>
                                    </p:animEffect>
                                  </p:childTnLst>
                                </p:cTn>
                              </p:par>
                              <p:par>
                                <p:cTn id="25" presetID="18" presetClass="entr" presetSubtype="12"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down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5F53B65C-135B-D468-CD51-099388785141}"/>
              </a:ext>
            </a:extLst>
          </p:cNvPr>
          <p:cNvSpPr>
            <a:spLocks noGrp="1" noChangeArrowheads="1"/>
          </p:cNvSpPr>
          <p:nvPr>
            <p:ph type="title"/>
          </p:nvPr>
        </p:nvSpPr>
        <p:spPr/>
        <p:txBody>
          <a:bodyPr/>
          <a:lstStyle/>
          <a:p>
            <a:pPr eaLnBrk="1" hangingPunct="1"/>
            <a:endParaRPr lang="en-US" altLang="en-US"/>
          </a:p>
        </p:txBody>
      </p:sp>
      <p:sp>
        <p:nvSpPr>
          <p:cNvPr id="38915" name="Rectangle 3">
            <a:extLst>
              <a:ext uri="{FF2B5EF4-FFF2-40B4-BE49-F238E27FC236}">
                <a16:creationId xmlns:a16="http://schemas.microsoft.com/office/drawing/2014/main" id="{B144C1A1-6EC9-CA93-12E5-3D773D5DE1F3}"/>
              </a:ext>
            </a:extLst>
          </p:cNvPr>
          <p:cNvSpPr>
            <a:spLocks noGrp="1" noChangeArrowheads="1"/>
          </p:cNvSpPr>
          <p:nvPr>
            <p:ph type="body" idx="1"/>
          </p:nvPr>
        </p:nvSpPr>
        <p:spPr/>
        <p:txBody>
          <a:bodyPr/>
          <a:lstStyle/>
          <a:p>
            <a:pPr eaLnBrk="1" hangingPunct="1"/>
            <a:endParaRPr lang="en-US" altLang="en-US"/>
          </a:p>
        </p:txBody>
      </p:sp>
      <p:pic>
        <p:nvPicPr>
          <p:cNvPr id="38916" name="Picture 4" descr="condensation1128">
            <a:extLst>
              <a:ext uri="{FF2B5EF4-FFF2-40B4-BE49-F238E27FC236}">
                <a16:creationId xmlns:a16="http://schemas.microsoft.com/office/drawing/2014/main" id="{5DCBBC66-775D-52E4-69C6-D49A80077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12192000" cy="691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descr="LFA1">
            <a:extLst>
              <a:ext uri="{FF2B5EF4-FFF2-40B4-BE49-F238E27FC236}">
                <a16:creationId xmlns:a16="http://schemas.microsoft.com/office/drawing/2014/main" id="{CDA2D8C8-70FA-6834-C5E9-1A2B02779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838201"/>
            <a:ext cx="64770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WordArt 6">
            <a:extLst>
              <a:ext uri="{FF2B5EF4-FFF2-40B4-BE49-F238E27FC236}">
                <a16:creationId xmlns:a16="http://schemas.microsoft.com/office/drawing/2014/main" id="{F93382AE-0D0D-0715-D4C3-420824305547}"/>
              </a:ext>
            </a:extLst>
          </p:cNvPr>
          <p:cNvSpPr>
            <a:spLocks noChangeArrowheads="1" noChangeShapeType="1" noTextEdit="1"/>
          </p:cNvSpPr>
          <p:nvPr/>
        </p:nvSpPr>
        <p:spPr bwMode="auto">
          <a:xfrm>
            <a:off x="3200401" y="114300"/>
            <a:ext cx="5705475" cy="6477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rPr>
              <a:t>Indicatorii ar trebui să derive din Logigrama proiectului</a:t>
            </a:r>
          </a:p>
        </p:txBody>
      </p:sp>
      <p:pic>
        <p:nvPicPr>
          <p:cNvPr id="12295" name="Picture 7" descr="partea1">
            <a:extLst>
              <a:ext uri="{FF2B5EF4-FFF2-40B4-BE49-F238E27FC236}">
                <a16:creationId xmlns:a16="http://schemas.microsoft.com/office/drawing/2014/main" id="{73244E91-944B-319D-C254-4427DB2833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4419600"/>
            <a:ext cx="3733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8" descr="partea2">
            <a:extLst>
              <a:ext uri="{FF2B5EF4-FFF2-40B4-BE49-F238E27FC236}">
                <a16:creationId xmlns:a16="http://schemas.microsoft.com/office/drawing/2014/main" id="{13655F93-B970-458B-B21F-082846CD42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4405314"/>
            <a:ext cx="36576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2295"/>
                                        </p:tgtEl>
                                        <p:attrNameLst>
                                          <p:attrName>style.visibility</p:attrName>
                                        </p:attrNameLst>
                                      </p:cBhvr>
                                      <p:to>
                                        <p:strVal val="visible"/>
                                      </p:to>
                                    </p:set>
                                    <p:anim calcmode="lin" valueType="num">
                                      <p:cBhvr additive="base">
                                        <p:cTn id="7" dur="500" fill="hold"/>
                                        <p:tgtEl>
                                          <p:spTgt spid="12295"/>
                                        </p:tgtEl>
                                        <p:attrNameLst>
                                          <p:attrName>ppt_x</p:attrName>
                                        </p:attrNameLst>
                                      </p:cBhvr>
                                      <p:tavLst>
                                        <p:tav tm="0">
                                          <p:val>
                                            <p:strVal val="0-#ppt_w/2"/>
                                          </p:val>
                                        </p:tav>
                                        <p:tav tm="100000">
                                          <p:val>
                                            <p:strVal val="#ppt_x"/>
                                          </p:val>
                                        </p:tav>
                                      </p:tavLst>
                                    </p:anim>
                                    <p:anim calcmode="lin" valueType="num">
                                      <p:cBhvr additive="base">
                                        <p:cTn id="8" dur="500" fill="hold"/>
                                        <p:tgtEl>
                                          <p:spTgt spid="1229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12296"/>
                                        </p:tgtEl>
                                        <p:attrNameLst>
                                          <p:attrName>style.visibility</p:attrName>
                                        </p:attrNameLst>
                                      </p:cBhvr>
                                      <p:to>
                                        <p:strVal val="visible"/>
                                      </p:to>
                                    </p:set>
                                    <p:anim calcmode="lin" valueType="num">
                                      <p:cBhvr additive="base">
                                        <p:cTn id="12" dur="500" fill="hold"/>
                                        <p:tgtEl>
                                          <p:spTgt spid="12296"/>
                                        </p:tgtEl>
                                        <p:attrNameLst>
                                          <p:attrName>ppt_x</p:attrName>
                                        </p:attrNameLst>
                                      </p:cBhvr>
                                      <p:tavLst>
                                        <p:tav tm="0">
                                          <p:val>
                                            <p:strVal val="1+#ppt_w/2"/>
                                          </p:val>
                                        </p:tav>
                                        <p:tav tm="100000">
                                          <p:val>
                                            <p:strVal val="#ppt_x"/>
                                          </p:val>
                                        </p:tav>
                                      </p:tavLst>
                                    </p:anim>
                                    <p:anim calcmode="lin" valueType="num">
                                      <p:cBhvr additive="base">
                                        <p:cTn id="13" dur="500" fill="hold"/>
                                        <p:tgtEl>
                                          <p:spTgt spid="12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80E1F0-75A1-191F-6A3B-2ACEB9B8D8F0}"/>
              </a:ext>
            </a:extLst>
          </p:cNvPr>
          <p:cNvPicPr>
            <a:picLocks noChangeAspect="1"/>
          </p:cNvPicPr>
          <p:nvPr/>
        </p:nvPicPr>
        <p:blipFill>
          <a:blip r:embed="rId2"/>
          <a:stretch>
            <a:fillRect/>
          </a:stretch>
        </p:blipFill>
        <p:spPr>
          <a:xfrm>
            <a:off x="700087" y="962025"/>
            <a:ext cx="6858415" cy="4667250"/>
          </a:xfrm>
          <a:prstGeom prst="rect">
            <a:avLst/>
          </a:prstGeom>
        </p:spPr>
      </p:pic>
      <p:pic>
        <p:nvPicPr>
          <p:cNvPr id="2" name="Picture 1">
            <a:extLst>
              <a:ext uri="{FF2B5EF4-FFF2-40B4-BE49-F238E27FC236}">
                <a16:creationId xmlns:a16="http://schemas.microsoft.com/office/drawing/2014/main" id="{6ADEC2EB-178D-F247-71C8-47DF2FCA26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4202" y="962025"/>
            <a:ext cx="3719098" cy="4670721"/>
          </a:xfrm>
          <a:prstGeom prst="rect">
            <a:avLst/>
          </a:prstGeom>
          <a:noFill/>
          <a:ln>
            <a:noFill/>
          </a:ln>
        </p:spPr>
      </p:pic>
    </p:spTree>
    <p:extLst>
      <p:ext uri="{BB962C8B-B14F-4D97-AF65-F5344CB8AC3E}">
        <p14:creationId xmlns:p14="http://schemas.microsoft.com/office/powerpoint/2010/main" val="503996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B2BE3C-7952-4A46-498B-997B541DBB3C}"/>
              </a:ext>
            </a:extLst>
          </p:cNvPr>
          <p:cNvPicPr>
            <a:picLocks noChangeAspect="1"/>
          </p:cNvPicPr>
          <p:nvPr/>
        </p:nvPicPr>
        <p:blipFill>
          <a:blip r:embed="rId2"/>
          <a:stretch>
            <a:fillRect/>
          </a:stretch>
        </p:blipFill>
        <p:spPr>
          <a:xfrm>
            <a:off x="1438275" y="242887"/>
            <a:ext cx="9620250" cy="6372225"/>
          </a:xfrm>
          <a:prstGeom prst="rect">
            <a:avLst/>
          </a:prstGeom>
        </p:spPr>
      </p:pic>
      <p:sp>
        <p:nvSpPr>
          <p:cNvPr id="6" name="Speech Bubble: Rectangle with Corners Rounded 5">
            <a:extLst>
              <a:ext uri="{FF2B5EF4-FFF2-40B4-BE49-F238E27FC236}">
                <a16:creationId xmlns:a16="http://schemas.microsoft.com/office/drawing/2014/main" id="{367EEC54-5E21-6BAC-D3C2-D54A78D38018}"/>
              </a:ext>
            </a:extLst>
          </p:cNvPr>
          <p:cNvSpPr/>
          <p:nvPr/>
        </p:nvSpPr>
        <p:spPr>
          <a:xfrm>
            <a:off x="9629776" y="4619625"/>
            <a:ext cx="2306706" cy="1381125"/>
          </a:xfrm>
          <a:prstGeom prst="wedgeRoundRectCallout">
            <a:avLst>
              <a:gd name="adj1" fmla="val -77654"/>
              <a:gd name="adj2" fmla="val -4452"/>
              <a:gd name="adj3" fmla="val 16667"/>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just"/>
            <a:r>
              <a:rPr lang="ro-RO" sz="1600" dirty="0"/>
              <a:t>Atenție să selectați toate certificatele/documentele primite</a:t>
            </a:r>
            <a:endParaRPr lang="en-US" sz="1600" dirty="0"/>
          </a:p>
        </p:txBody>
      </p:sp>
    </p:spTree>
    <p:extLst>
      <p:ext uri="{BB962C8B-B14F-4D97-AF65-F5344CB8AC3E}">
        <p14:creationId xmlns:p14="http://schemas.microsoft.com/office/powerpoint/2010/main" val="329449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30E55A-10E9-993E-DE10-BFA5E8626C9A}"/>
              </a:ext>
            </a:extLst>
          </p:cNvPr>
          <p:cNvPicPr>
            <a:picLocks noChangeAspect="1"/>
          </p:cNvPicPr>
          <p:nvPr/>
        </p:nvPicPr>
        <p:blipFill>
          <a:blip r:embed="rId2"/>
          <a:stretch>
            <a:fillRect/>
          </a:stretch>
        </p:blipFill>
        <p:spPr>
          <a:xfrm>
            <a:off x="1356464" y="0"/>
            <a:ext cx="9479071" cy="6858000"/>
          </a:xfrm>
          <a:prstGeom prst="rect">
            <a:avLst/>
          </a:prstGeom>
        </p:spPr>
      </p:pic>
    </p:spTree>
    <p:extLst>
      <p:ext uri="{BB962C8B-B14F-4D97-AF65-F5344CB8AC3E}">
        <p14:creationId xmlns:p14="http://schemas.microsoft.com/office/powerpoint/2010/main" val="334452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97318-146B-B016-521A-9724A9C8542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CA6C401-252F-D164-A255-7FDFB5FB9FE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24206D6-8B25-CF14-78D5-348F4F57DA67}"/>
              </a:ext>
            </a:extLst>
          </p:cNvPr>
          <p:cNvPicPr>
            <a:picLocks noChangeAspect="1"/>
          </p:cNvPicPr>
          <p:nvPr/>
        </p:nvPicPr>
        <p:blipFill>
          <a:blip r:embed="rId2"/>
          <a:stretch>
            <a:fillRect/>
          </a:stretch>
        </p:blipFill>
        <p:spPr>
          <a:xfrm>
            <a:off x="371892" y="0"/>
            <a:ext cx="11448215" cy="6858000"/>
          </a:xfrm>
          <a:prstGeom prst="rect">
            <a:avLst/>
          </a:prstGeom>
        </p:spPr>
      </p:pic>
    </p:spTree>
    <p:extLst>
      <p:ext uri="{BB962C8B-B14F-4D97-AF65-F5344CB8AC3E}">
        <p14:creationId xmlns:p14="http://schemas.microsoft.com/office/powerpoint/2010/main" val="63034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932064-B3E7-8EE8-A339-FA5AD6A31F42}"/>
              </a:ext>
            </a:extLst>
          </p:cNvPr>
          <p:cNvPicPr>
            <a:picLocks noChangeAspect="1"/>
          </p:cNvPicPr>
          <p:nvPr/>
        </p:nvPicPr>
        <p:blipFill>
          <a:blip r:embed="rId2"/>
          <a:stretch>
            <a:fillRect/>
          </a:stretch>
        </p:blipFill>
        <p:spPr>
          <a:xfrm>
            <a:off x="1499873" y="0"/>
            <a:ext cx="9192253" cy="6858000"/>
          </a:xfrm>
          <a:prstGeom prst="rect">
            <a:avLst/>
          </a:prstGeom>
        </p:spPr>
      </p:pic>
    </p:spTree>
    <p:extLst>
      <p:ext uri="{BB962C8B-B14F-4D97-AF65-F5344CB8AC3E}">
        <p14:creationId xmlns:p14="http://schemas.microsoft.com/office/powerpoint/2010/main" val="18964066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holding a puzzle&#10;&#10;Description automatically generated">
            <a:extLst>
              <a:ext uri="{FF2B5EF4-FFF2-40B4-BE49-F238E27FC236}">
                <a16:creationId xmlns:a16="http://schemas.microsoft.com/office/drawing/2014/main" id="{CF866FE7-A009-E8D5-79DB-133295D8E2B1}"/>
              </a:ext>
            </a:extLst>
          </p:cNvPr>
          <p:cNvPicPr>
            <a:picLocks noChangeAspect="1"/>
          </p:cNvPicPr>
          <p:nvPr/>
        </p:nvPicPr>
        <p:blipFill rotWithShape="1">
          <a:blip r:embed="rId2">
            <a:extLst>
              <a:ext uri="{28A0092B-C50C-407E-A947-70E740481C1C}">
                <a14:useLocalDpi xmlns:a14="http://schemas.microsoft.com/office/drawing/2010/main" val="0"/>
              </a:ext>
            </a:extLst>
          </a:blip>
          <a:srcRect t="4258" b="9610"/>
          <a:stretch/>
        </p:blipFill>
        <p:spPr>
          <a:xfrm>
            <a:off x="0" y="-1"/>
            <a:ext cx="12194045" cy="7877175"/>
          </a:xfrm>
          <a:prstGeom prst="rect">
            <a:avLst/>
          </a:prstGeom>
        </p:spPr>
      </p:pic>
      <p:pic>
        <p:nvPicPr>
          <p:cNvPr id="5" name="Picture 4">
            <a:extLst>
              <a:ext uri="{FF2B5EF4-FFF2-40B4-BE49-F238E27FC236}">
                <a16:creationId xmlns:a16="http://schemas.microsoft.com/office/drawing/2014/main" id="{8DB6C5AC-3234-BF16-A5E6-6CE0942A2CD4}"/>
              </a:ext>
            </a:extLst>
          </p:cNvPr>
          <p:cNvPicPr>
            <a:picLocks noChangeAspect="1"/>
          </p:cNvPicPr>
          <p:nvPr/>
        </p:nvPicPr>
        <p:blipFill>
          <a:blip r:embed="rId3"/>
          <a:stretch>
            <a:fillRect/>
          </a:stretch>
        </p:blipFill>
        <p:spPr>
          <a:xfrm>
            <a:off x="1281000" y="2481262"/>
            <a:ext cx="9968025" cy="2976563"/>
          </a:xfrm>
          <a:prstGeom prst="rect">
            <a:avLst/>
          </a:prstGeom>
        </p:spPr>
      </p:pic>
      <p:sp>
        <p:nvSpPr>
          <p:cNvPr id="6" name="Speech Bubble: Rectangle with Corners Rounded 5">
            <a:extLst>
              <a:ext uri="{FF2B5EF4-FFF2-40B4-BE49-F238E27FC236}">
                <a16:creationId xmlns:a16="http://schemas.microsoft.com/office/drawing/2014/main" id="{3B8E8837-453B-C8B0-008D-1CD4AB82C1D9}"/>
              </a:ext>
            </a:extLst>
          </p:cNvPr>
          <p:cNvSpPr/>
          <p:nvPr/>
        </p:nvSpPr>
        <p:spPr>
          <a:xfrm>
            <a:off x="228600" y="542925"/>
            <a:ext cx="11963400" cy="942975"/>
          </a:xfrm>
          <a:prstGeom prst="wedgeRoundRectCallout">
            <a:avLst>
              <a:gd name="adj1" fmla="val -7996"/>
              <a:gd name="adj2" fmla="val 96927"/>
              <a:gd name="adj3" fmla="val 16667"/>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just"/>
            <a:r>
              <a:rPr lang="ro-RO" sz="1600" dirty="0"/>
              <a:t>Pentru a răspunde cerrinței folosiți agenda reală a vizitei și colectați informații din ea. Nu copiați agenta, precizand ore de desfășurate ci numai activitățile derulate și locul de derulare.</a:t>
            </a:r>
            <a:endParaRPr lang="en-US" sz="1600" dirty="0"/>
          </a:p>
        </p:txBody>
      </p:sp>
    </p:spTree>
    <p:extLst>
      <p:ext uri="{BB962C8B-B14F-4D97-AF65-F5344CB8AC3E}">
        <p14:creationId xmlns:p14="http://schemas.microsoft.com/office/powerpoint/2010/main" val="27041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rganizer.JPG"/>
          <p:cNvPicPr>
            <a:picLocks noChangeAspect="1"/>
          </p:cNvPicPr>
          <p:nvPr/>
        </p:nvPicPr>
        <p:blipFill>
          <a:blip r:embed="rId2" cstate="print"/>
          <a:stretch>
            <a:fillRect/>
          </a:stretch>
        </p:blipFill>
        <p:spPr>
          <a:xfrm>
            <a:off x="1228398" y="0"/>
            <a:ext cx="9548123" cy="6858000"/>
          </a:xfrm>
          <a:prstGeom prst="rect">
            <a:avLst/>
          </a:prstGeom>
        </p:spPr>
      </p:pic>
      <p:sp>
        <p:nvSpPr>
          <p:cNvPr id="5" name="Rectangle 4"/>
          <p:cNvSpPr/>
          <p:nvPr/>
        </p:nvSpPr>
        <p:spPr>
          <a:xfrm rot="641771">
            <a:off x="3271949" y="3554625"/>
            <a:ext cx="6964086" cy="1754326"/>
          </a:xfrm>
          <a:prstGeom prst="rect">
            <a:avLst/>
          </a:prstGeom>
          <a:noFill/>
          <a:scene3d>
            <a:camera prst="isometricRightUp"/>
            <a:lightRig rig="threePt" dir="t"/>
          </a:scene3d>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o-RO"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Informații generale </a:t>
            </a:r>
          </a:p>
          <a:p>
            <a:pPr algn="ctr"/>
            <a:r>
              <a:rPr lang="ro-RO"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despre raportul narativ</a:t>
            </a: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Rectangle 5"/>
          <p:cNvSpPr/>
          <p:nvPr/>
        </p:nvSpPr>
        <p:spPr>
          <a:xfrm rot="20860290">
            <a:off x="7678680" y="1115051"/>
            <a:ext cx="1428788" cy="830997"/>
          </a:xfrm>
          <a:prstGeom prst="rect">
            <a:avLst/>
          </a:prstGeom>
          <a:noFill/>
        </p:spPr>
        <p:txBody>
          <a:bodyPr wrap="none" lIns="91440" tIns="45720" rIns="91440" bIns="45720">
            <a:spAutoFit/>
          </a:bodyPr>
          <a:lstStyle/>
          <a:p>
            <a:pPr algn="ctr"/>
            <a:r>
              <a:rPr lang="ro-RO" sz="24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Povestire </a:t>
            </a:r>
          </a:p>
          <a:p>
            <a:pPr algn="ctr"/>
            <a:r>
              <a:rPr lang="ro-RO" sz="24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coerenta</a:t>
            </a:r>
            <a:endParaRPr lang="en-US" sz="24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Rectangle 6"/>
          <p:cNvSpPr/>
          <p:nvPr/>
        </p:nvSpPr>
        <p:spPr>
          <a:xfrm rot="20959058">
            <a:off x="6742052" y="803770"/>
            <a:ext cx="1451039" cy="430887"/>
          </a:xfrm>
          <a:prstGeom prst="rect">
            <a:avLst/>
          </a:prstGeom>
          <a:noFill/>
        </p:spPr>
        <p:txBody>
          <a:bodyPr wrap="none" lIns="91440" tIns="45720" rIns="91440" bIns="45720">
            <a:spAutoFit/>
          </a:bodyPr>
          <a:lstStyle/>
          <a:p>
            <a:pPr algn="ctr"/>
            <a:r>
              <a:rPr lang="ro-RO" sz="2200" b="1" i="1" dirty="0">
                <a:ln w="1905"/>
                <a:solidFill>
                  <a:srgbClr val="FFFF00"/>
                </a:solidFill>
                <a:effectLst>
                  <a:innerShdw blurRad="69850" dist="43180" dir="5400000">
                    <a:srgbClr val="000000">
                      <a:alpha val="65000"/>
                    </a:srgbClr>
                  </a:innerShdw>
                </a:effectLst>
              </a:rPr>
              <a:t>Cronologie</a:t>
            </a:r>
            <a:endParaRPr lang="en-US" sz="2200" b="1" i="1" dirty="0">
              <a:ln w="1905"/>
              <a:solidFill>
                <a:srgbClr val="FFFF00"/>
              </a:solidFill>
              <a:effectLst>
                <a:innerShdw blurRad="69850" dist="43180" dir="5400000">
                  <a:srgbClr val="000000">
                    <a:alpha val="65000"/>
                  </a:srgbClr>
                </a:innerShdw>
              </a:effectLst>
            </a:endParaRPr>
          </a:p>
        </p:txBody>
      </p:sp>
      <p:sp>
        <p:nvSpPr>
          <p:cNvPr id="8" name="Rectangle 7"/>
          <p:cNvSpPr/>
          <p:nvPr/>
        </p:nvSpPr>
        <p:spPr>
          <a:xfrm rot="21041539">
            <a:off x="5940822" y="405681"/>
            <a:ext cx="1133260" cy="461665"/>
          </a:xfrm>
          <a:prstGeom prst="rect">
            <a:avLst/>
          </a:prstGeom>
          <a:noFill/>
        </p:spPr>
        <p:txBody>
          <a:bodyPr wrap="none" lIns="91440" tIns="45720" rIns="91440" bIns="45720">
            <a:spAutoFit/>
          </a:bodyPr>
          <a:lstStyle/>
          <a:p>
            <a:pPr algn="ctr"/>
            <a:r>
              <a:rPr lang="ro-RO" sz="2400" dirty="0">
                <a:ln w="18415" cmpd="sng">
                  <a:solidFill>
                    <a:srgbClr val="FFFFFF"/>
                  </a:solidFill>
                  <a:prstDash val="solid"/>
                </a:ln>
                <a:solidFill>
                  <a:srgbClr val="FFFFFF"/>
                </a:solidFill>
                <a:effectLst>
                  <a:outerShdw blurRad="63500" dir="3600000" algn="tl" rotWithShape="0">
                    <a:srgbClr val="000000">
                      <a:alpha val="70000"/>
                    </a:srgbClr>
                  </a:outerShdw>
                </a:effectLst>
              </a:rPr>
              <a:t>Calitate</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ou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ox(ou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ox(out)">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ox(out)">
                                      <p:cBhvr>
                                        <p:cTn id="2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A9D3D2-0C9B-22DC-D96F-1DBF1CF1E906}"/>
              </a:ext>
            </a:extLst>
          </p:cNvPr>
          <p:cNvPicPr>
            <a:picLocks noChangeAspect="1"/>
          </p:cNvPicPr>
          <p:nvPr/>
        </p:nvPicPr>
        <p:blipFill>
          <a:blip r:embed="rId2"/>
          <a:stretch>
            <a:fillRect/>
          </a:stretch>
        </p:blipFill>
        <p:spPr>
          <a:xfrm>
            <a:off x="2660873" y="945276"/>
            <a:ext cx="7196410" cy="5215097"/>
          </a:xfrm>
          <a:prstGeom prst="rect">
            <a:avLst/>
          </a:prstGeom>
        </p:spPr>
      </p:pic>
      <p:sp>
        <p:nvSpPr>
          <p:cNvPr id="7" name="Speech Bubble: Rectangle with Corners Rounded 6">
            <a:extLst>
              <a:ext uri="{FF2B5EF4-FFF2-40B4-BE49-F238E27FC236}">
                <a16:creationId xmlns:a16="http://schemas.microsoft.com/office/drawing/2014/main" id="{372032CC-1CC2-BE6F-43AD-31682371677E}"/>
              </a:ext>
            </a:extLst>
          </p:cNvPr>
          <p:cNvSpPr/>
          <p:nvPr/>
        </p:nvSpPr>
        <p:spPr>
          <a:xfrm>
            <a:off x="1753753" y="5688885"/>
            <a:ext cx="9010650" cy="942975"/>
          </a:xfrm>
          <a:prstGeom prst="wedgeRoundRectCallout">
            <a:avLst>
              <a:gd name="adj1" fmla="val -4825"/>
              <a:gd name="adj2" fmla="val -67719"/>
              <a:gd name="adj3" fmla="val 16667"/>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just"/>
            <a:r>
              <a:rPr lang="ro-RO" sz="1600" dirty="0"/>
              <a:t>Unii dintre dumneavoastră au realizat mai multe produse decât cele precizate în formular. În acest caz este necesar să precizați aceste produse.</a:t>
            </a:r>
            <a:endParaRPr lang="en-US" sz="1600" dirty="0"/>
          </a:p>
        </p:txBody>
      </p:sp>
    </p:spTree>
    <p:extLst>
      <p:ext uri="{BB962C8B-B14F-4D97-AF65-F5344CB8AC3E}">
        <p14:creationId xmlns:p14="http://schemas.microsoft.com/office/powerpoint/2010/main" val="294311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07F59C-F995-3C85-784E-BA919A87FE7F}"/>
              </a:ext>
            </a:extLst>
          </p:cNvPr>
          <p:cNvPicPr>
            <a:picLocks noChangeAspect="1"/>
          </p:cNvPicPr>
          <p:nvPr/>
        </p:nvPicPr>
        <p:blipFill>
          <a:blip r:embed="rId2"/>
          <a:stretch>
            <a:fillRect/>
          </a:stretch>
        </p:blipFill>
        <p:spPr>
          <a:xfrm>
            <a:off x="1252537" y="547687"/>
            <a:ext cx="9686925" cy="5762625"/>
          </a:xfrm>
          <a:prstGeom prst="rect">
            <a:avLst/>
          </a:prstGeom>
        </p:spPr>
      </p:pic>
      <p:sp>
        <p:nvSpPr>
          <p:cNvPr id="6" name="Speech Bubble: Rectangle with Corners Rounded 5">
            <a:extLst>
              <a:ext uri="{FF2B5EF4-FFF2-40B4-BE49-F238E27FC236}">
                <a16:creationId xmlns:a16="http://schemas.microsoft.com/office/drawing/2014/main" id="{8296309F-67D0-9CD2-7F34-085F0F3B10A4}"/>
              </a:ext>
            </a:extLst>
          </p:cNvPr>
          <p:cNvSpPr/>
          <p:nvPr/>
        </p:nvSpPr>
        <p:spPr>
          <a:xfrm>
            <a:off x="1590674" y="2143125"/>
            <a:ext cx="9010650" cy="942975"/>
          </a:xfrm>
          <a:prstGeom prst="wedgeRoundRectCallout">
            <a:avLst>
              <a:gd name="adj1" fmla="val -5670"/>
              <a:gd name="adj2" fmla="val -79841"/>
              <a:gd name="adj3" fmla="val 16667"/>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just"/>
            <a:r>
              <a:rPr lang="ro-RO" sz="1600" dirty="0"/>
              <a:t>Este de așteptat ca toate produsele de proiect să fi fost realizate în cooperarea școală-operator economic.</a:t>
            </a:r>
            <a:endParaRPr lang="en-US" sz="1600" dirty="0"/>
          </a:p>
        </p:txBody>
      </p:sp>
      <p:cxnSp>
        <p:nvCxnSpPr>
          <p:cNvPr id="8" name="Straight Connector 7">
            <a:extLst>
              <a:ext uri="{FF2B5EF4-FFF2-40B4-BE49-F238E27FC236}">
                <a16:creationId xmlns:a16="http://schemas.microsoft.com/office/drawing/2014/main" id="{836A5242-A8C0-D386-2E31-AC88EF48D9A4}"/>
              </a:ext>
            </a:extLst>
          </p:cNvPr>
          <p:cNvCxnSpPr/>
          <p:nvPr/>
        </p:nvCxnSpPr>
        <p:spPr>
          <a:xfrm>
            <a:off x="2076450" y="3990975"/>
            <a:ext cx="8324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C6EF485-4778-EDD3-1704-EB904A374F1B}"/>
              </a:ext>
            </a:extLst>
          </p:cNvPr>
          <p:cNvCxnSpPr>
            <a:cxnSpLocks/>
          </p:cNvCxnSpPr>
          <p:nvPr/>
        </p:nvCxnSpPr>
        <p:spPr>
          <a:xfrm>
            <a:off x="1590674" y="4699186"/>
            <a:ext cx="87097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AC62686-85EF-C9E0-3F2A-ACE5C3A3C891}"/>
              </a:ext>
            </a:extLst>
          </p:cNvPr>
          <p:cNvCxnSpPr>
            <a:cxnSpLocks/>
          </p:cNvCxnSpPr>
          <p:nvPr/>
        </p:nvCxnSpPr>
        <p:spPr>
          <a:xfrm>
            <a:off x="9188824" y="4331634"/>
            <a:ext cx="12124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28E0F3A-E603-5DDD-798B-5240BE3B74CE}"/>
              </a:ext>
            </a:extLst>
          </p:cNvPr>
          <p:cNvCxnSpPr>
            <a:cxnSpLocks/>
          </p:cNvCxnSpPr>
          <p:nvPr/>
        </p:nvCxnSpPr>
        <p:spPr>
          <a:xfrm>
            <a:off x="1586755" y="5039847"/>
            <a:ext cx="12124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75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strips(downLeft)">
                                      <p:cBhvr>
                                        <p:cTn id="17" dur="500"/>
                                        <p:tgtEl>
                                          <p:spTgt spid="11"/>
                                        </p:tgtEl>
                                      </p:cBhvr>
                                    </p:animEffect>
                                  </p:childTnLst>
                                </p:cTn>
                              </p:par>
                              <p:par>
                                <p:cTn id="18" presetID="18" presetClass="entr" presetSubtype="1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strips(downLeft)">
                                      <p:cBhvr>
                                        <p:cTn id="20" dur="500"/>
                                        <p:tgtEl>
                                          <p:spTgt spid="9"/>
                                        </p:tgtEl>
                                      </p:cBhvr>
                                    </p:animEffect>
                                  </p:childTnLst>
                                </p:cTn>
                              </p:par>
                              <p:par>
                                <p:cTn id="21" presetID="18" presetClass="entr" presetSubtype="12"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trips(downLeft)">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C00415-C894-F447-2750-C1286C39966B}"/>
              </a:ext>
            </a:extLst>
          </p:cNvPr>
          <p:cNvPicPr>
            <a:picLocks noChangeAspect="1"/>
          </p:cNvPicPr>
          <p:nvPr/>
        </p:nvPicPr>
        <p:blipFill>
          <a:blip r:embed="rId2"/>
          <a:stretch>
            <a:fillRect/>
          </a:stretch>
        </p:blipFill>
        <p:spPr>
          <a:xfrm>
            <a:off x="3284196" y="36814"/>
            <a:ext cx="5623607" cy="3959694"/>
          </a:xfrm>
          <a:prstGeom prst="rect">
            <a:avLst/>
          </a:prstGeom>
        </p:spPr>
      </p:pic>
      <p:pic>
        <p:nvPicPr>
          <p:cNvPr id="7" name="Picture 6">
            <a:extLst>
              <a:ext uri="{FF2B5EF4-FFF2-40B4-BE49-F238E27FC236}">
                <a16:creationId xmlns:a16="http://schemas.microsoft.com/office/drawing/2014/main" id="{B7A573BF-5CE4-BAD2-879F-F0ADB6E67760}"/>
              </a:ext>
            </a:extLst>
          </p:cNvPr>
          <p:cNvPicPr>
            <a:picLocks noChangeAspect="1"/>
          </p:cNvPicPr>
          <p:nvPr/>
        </p:nvPicPr>
        <p:blipFill>
          <a:blip r:embed="rId3"/>
          <a:stretch>
            <a:fillRect/>
          </a:stretch>
        </p:blipFill>
        <p:spPr>
          <a:xfrm>
            <a:off x="3284196" y="3954638"/>
            <a:ext cx="5623607" cy="2836687"/>
          </a:xfrm>
          <a:prstGeom prst="rect">
            <a:avLst/>
          </a:prstGeom>
        </p:spPr>
      </p:pic>
      <p:sp>
        <p:nvSpPr>
          <p:cNvPr id="8" name="Oval 7">
            <a:extLst>
              <a:ext uri="{FF2B5EF4-FFF2-40B4-BE49-F238E27FC236}">
                <a16:creationId xmlns:a16="http://schemas.microsoft.com/office/drawing/2014/main" id="{93FC8E44-1636-8B06-8613-437347928AEE}"/>
              </a:ext>
            </a:extLst>
          </p:cNvPr>
          <p:cNvSpPr/>
          <p:nvPr/>
        </p:nvSpPr>
        <p:spPr>
          <a:xfrm>
            <a:off x="3284197" y="2250141"/>
            <a:ext cx="1211604" cy="3221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B0D2868-BE52-3734-5BF8-F93BB6650D16}"/>
              </a:ext>
            </a:extLst>
          </p:cNvPr>
          <p:cNvSpPr/>
          <p:nvPr/>
        </p:nvSpPr>
        <p:spPr>
          <a:xfrm>
            <a:off x="3293162" y="2552701"/>
            <a:ext cx="1211604" cy="2442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peech Bubble: Rectangle with Corners Rounded 1">
            <a:extLst>
              <a:ext uri="{FF2B5EF4-FFF2-40B4-BE49-F238E27FC236}">
                <a16:creationId xmlns:a16="http://schemas.microsoft.com/office/drawing/2014/main" id="{607066A2-433A-AB13-F519-579C2C1DEDDA}"/>
              </a:ext>
            </a:extLst>
          </p:cNvPr>
          <p:cNvSpPr/>
          <p:nvPr/>
        </p:nvSpPr>
        <p:spPr>
          <a:xfrm>
            <a:off x="83974" y="120790"/>
            <a:ext cx="2929812" cy="5943600"/>
          </a:xfrm>
          <a:prstGeom prst="wedgeRoundRectCallout">
            <a:avLst>
              <a:gd name="adj1" fmla="val 56874"/>
              <a:gd name="adj2" fmla="val -8614"/>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t>Există declarații la care mulți  respondenți selectează ”Nu  se aplică” deși nu este cazul să aleagă această variantă de răspuns.</a:t>
            </a:r>
          </a:p>
          <a:p>
            <a:pPr algn="ctr"/>
            <a:endParaRPr lang="ro-RO" dirty="0"/>
          </a:p>
          <a:p>
            <a:pPr algn="ctr"/>
            <a:r>
              <a:rPr lang="ro-RO" dirty="0"/>
              <a:t>De exemplu, în cazul declarațiilor încercuite, cei care completează raportul uită că nu numai directorii sunt manageri și lideri. </a:t>
            </a:r>
          </a:p>
          <a:p>
            <a:pPr algn="ctr"/>
            <a:endParaRPr lang="ro-RO" dirty="0"/>
          </a:p>
          <a:p>
            <a:pPr algn="ctr"/>
            <a:r>
              <a:rPr lang="ro-RO" dirty="0"/>
              <a:t>Orice profesor și/sau tutore de practică trebuie să mamnagerieze clasa/grupul de elevi și să fie lider al elevilor.</a:t>
            </a:r>
            <a:endParaRPr lang="en-US" dirty="0"/>
          </a:p>
        </p:txBody>
      </p:sp>
      <p:sp>
        <p:nvSpPr>
          <p:cNvPr id="3" name="Rectangle: Rounded Corners 2">
            <a:extLst>
              <a:ext uri="{FF2B5EF4-FFF2-40B4-BE49-F238E27FC236}">
                <a16:creationId xmlns:a16="http://schemas.microsoft.com/office/drawing/2014/main" id="{F62BD167-D55E-7F4F-0CF8-9A90484D7C9C}"/>
              </a:ext>
            </a:extLst>
          </p:cNvPr>
          <p:cNvSpPr/>
          <p:nvPr/>
        </p:nvSpPr>
        <p:spPr>
          <a:xfrm>
            <a:off x="9454392" y="2440044"/>
            <a:ext cx="2332140" cy="309668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t>Atenție!</a:t>
            </a:r>
          </a:p>
          <a:p>
            <a:pPr algn="ctr"/>
            <a:endParaRPr lang="ro-RO" dirty="0"/>
          </a:p>
          <a:p>
            <a:pPr algn="ctr"/>
            <a:r>
              <a:rPr lang="ro-RO" dirty="0"/>
              <a:t>Ceea ce selectați trebuie să fie în concordanță cu declarațiile participanților din rapoartele individuale</a:t>
            </a:r>
            <a:endParaRPr lang="en-US" dirty="0"/>
          </a:p>
        </p:txBody>
      </p:sp>
    </p:spTree>
    <p:extLst>
      <p:ext uri="{BB962C8B-B14F-4D97-AF65-F5344CB8AC3E}">
        <p14:creationId xmlns:p14="http://schemas.microsoft.com/office/powerpoint/2010/main" val="21806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1"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1"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15ADAD-20E8-8E0E-131D-7BB1E59AADAC}"/>
              </a:ext>
            </a:extLst>
          </p:cNvPr>
          <p:cNvPicPr>
            <a:picLocks noChangeAspect="1"/>
          </p:cNvPicPr>
          <p:nvPr/>
        </p:nvPicPr>
        <p:blipFill>
          <a:blip r:embed="rId2"/>
          <a:stretch>
            <a:fillRect/>
          </a:stretch>
        </p:blipFill>
        <p:spPr>
          <a:xfrm>
            <a:off x="2986667" y="485188"/>
            <a:ext cx="6218665" cy="4487506"/>
          </a:xfrm>
          <a:prstGeom prst="rect">
            <a:avLst/>
          </a:prstGeom>
        </p:spPr>
      </p:pic>
      <p:pic>
        <p:nvPicPr>
          <p:cNvPr id="7" name="Picture 6">
            <a:extLst>
              <a:ext uri="{FF2B5EF4-FFF2-40B4-BE49-F238E27FC236}">
                <a16:creationId xmlns:a16="http://schemas.microsoft.com/office/drawing/2014/main" id="{D866C09C-59F6-FB37-5832-2E352DC995B9}"/>
              </a:ext>
            </a:extLst>
          </p:cNvPr>
          <p:cNvPicPr>
            <a:picLocks noChangeAspect="1"/>
          </p:cNvPicPr>
          <p:nvPr/>
        </p:nvPicPr>
        <p:blipFill>
          <a:blip r:embed="rId3"/>
          <a:stretch>
            <a:fillRect/>
          </a:stretch>
        </p:blipFill>
        <p:spPr>
          <a:xfrm>
            <a:off x="2986666" y="4935370"/>
            <a:ext cx="6218665" cy="1316295"/>
          </a:xfrm>
          <a:prstGeom prst="rect">
            <a:avLst/>
          </a:prstGeom>
        </p:spPr>
      </p:pic>
      <p:sp>
        <p:nvSpPr>
          <p:cNvPr id="8" name="Oval 7">
            <a:extLst>
              <a:ext uri="{FF2B5EF4-FFF2-40B4-BE49-F238E27FC236}">
                <a16:creationId xmlns:a16="http://schemas.microsoft.com/office/drawing/2014/main" id="{B2CA9686-609C-78AF-E285-F111D91C5330}"/>
              </a:ext>
            </a:extLst>
          </p:cNvPr>
          <p:cNvSpPr/>
          <p:nvPr/>
        </p:nvSpPr>
        <p:spPr>
          <a:xfrm>
            <a:off x="8574833" y="5430416"/>
            <a:ext cx="121298" cy="1399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8B7E99F-A483-EFBE-C588-B4396A683433}"/>
              </a:ext>
            </a:extLst>
          </p:cNvPr>
          <p:cNvSpPr/>
          <p:nvPr/>
        </p:nvSpPr>
        <p:spPr>
          <a:xfrm>
            <a:off x="8559453" y="5876431"/>
            <a:ext cx="121298" cy="1399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79184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56DA90-A7EF-159C-1B46-D3FF06D49A69}"/>
              </a:ext>
            </a:extLst>
          </p:cNvPr>
          <p:cNvPicPr>
            <a:picLocks noChangeAspect="1"/>
          </p:cNvPicPr>
          <p:nvPr/>
        </p:nvPicPr>
        <p:blipFill>
          <a:blip r:embed="rId2"/>
          <a:stretch>
            <a:fillRect/>
          </a:stretch>
        </p:blipFill>
        <p:spPr>
          <a:xfrm>
            <a:off x="105684" y="1213485"/>
            <a:ext cx="6142716" cy="4692015"/>
          </a:xfrm>
          <a:prstGeom prst="rect">
            <a:avLst/>
          </a:prstGeom>
        </p:spPr>
      </p:pic>
      <p:grpSp>
        <p:nvGrpSpPr>
          <p:cNvPr id="11" name="Group 10">
            <a:extLst>
              <a:ext uri="{FF2B5EF4-FFF2-40B4-BE49-F238E27FC236}">
                <a16:creationId xmlns:a16="http://schemas.microsoft.com/office/drawing/2014/main" id="{DE11D3F7-B574-87C5-BDF5-BDBC18B747E1}"/>
              </a:ext>
            </a:extLst>
          </p:cNvPr>
          <p:cNvGrpSpPr/>
          <p:nvPr/>
        </p:nvGrpSpPr>
        <p:grpSpPr>
          <a:xfrm>
            <a:off x="6096000" y="1395019"/>
            <a:ext cx="6134100" cy="4510481"/>
            <a:chOff x="6096000" y="1395019"/>
            <a:chExt cx="6134100" cy="4510481"/>
          </a:xfrm>
        </p:grpSpPr>
        <p:sp>
          <p:nvSpPr>
            <p:cNvPr id="7" name="Speech Bubble: Rectangle with Corners Rounded 6">
              <a:extLst>
                <a:ext uri="{FF2B5EF4-FFF2-40B4-BE49-F238E27FC236}">
                  <a16:creationId xmlns:a16="http://schemas.microsoft.com/office/drawing/2014/main" id="{B2269BEA-B7D5-7407-EB3F-9F4F092CFE52}"/>
                </a:ext>
              </a:extLst>
            </p:cNvPr>
            <p:cNvSpPr/>
            <p:nvPr/>
          </p:nvSpPr>
          <p:spPr>
            <a:xfrm>
              <a:off x="6096000" y="1395019"/>
              <a:ext cx="6134100" cy="4510481"/>
            </a:xfrm>
            <a:prstGeom prst="wedgeRoundRectCallout">
              <a:avLst>
                <a:gd name="adj1" fmla="val -65062"/>
                <a:gd name="adj2" fmla="val 25853"/>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56D8CC4-F883-E1A4-284D-E171C6E371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19568" y="1505763"/>
              <a:ext cx="5943600" cy="4305300"/>
            </a:xfrm>
            <a:prstGeom prst="rect">
              <a:avLst/>
            </a:prstGeom>
            <a:ln>
              <a:noFill/>
            </a:ln>
            <a:effectLst>
              <a:softEdge rad="112500"/>
            </a:effectLst>
          </p:spPr>
        </p:pic>
        <p:sp>
          <p:nvSpPr>
            <p:cNvPr id="8" name="TextBox 7">
              <a:extLst>
                <a:ext uri="{FF2B5EF4-FFF2-40B4-BE49-F238E27FC236}">
                  <a16:creationId xmlns:a16="http://schemas.microsoft.com/office/drawing/2014/main" id="{F4DFBCE9-D2C4-570C-AF7B-651987459F0E}"/>
                </a:ext>
              </a:extLst>
            </p:cNvPr>
            <p:cNvSpPr txBox="1"/>
            <p:nvPr/>
          </p:nvSpPr>
          <p:spPr>
            <a:xfrm rot="1123998">
              <a:off x="6997217" y="3206788"/>
              <a:ext cx="1700707" cy="1815882"/>
            </a:xfrm>
            <a:prstGeom prst="rect">
              <a:avLst/>
            </a:prstGeom>
            <a:noFill/>
          </p:spPr>
          <p:txBody>
            <a:bodyPr wrap="square" rtlCol="0">
              <a:spAutoFit/>
            </a:bodyPr>
            <a:lstStyle/>
            <a:p>
              <a:pPr algn="just"/>
              <a:r>
                <a:rPr lang="ro-RO" sz="1400" b="1" dirty="0">
                  <a:solidFill>
                    <a:schemeClr val="bg1"/>
                  </a:solidFill>
                </a:rPr>
                <a:t>Cerința aceasta este considerată foarte importantă de către finanțatori și trebuie să prezentați toate aspectele  menționate în ea.</a:t>
              </a:r>
            </a:p>
            <a:p>
              <a:pPr algn="just"/>
              <a:endParaRPr lang="ro-RO" sz="1400" dirty="0"/>
            </a:p>
          </p:txBody>
        </p:sp>
        <p:sp>
          <p:nvSpPr>
            <p:cNvPr id="9" name="TextBox 8">
              <a:extLst>
                <a:ext uri="{FF2B5EF4-FFF2-40B4-BE49-F238E27FC236}">
                  <a16:creationId xmlns:a16="http://schemas.microsoft.com/office/drawing/2014/main" id="{2370717D-AF2D-6152-89C8-D4B46A7C987C}"/>
                </a:ext>
              </a:extLst>
            </p:cNvPr>
            <p:cNvSpPr txBox="1"/>
            <p:nvPr/>
          </p:nvSpPr>
          <p:spPr>
            <a:xfrm rot="1112926">
              <a:off x="9394942" y="3831953"/>
              <a:ext cx="1700207" cy="954107"/>
            </a:xfrm>
            <a:prstGeom prst="rect">
              <a:avLst/>
            </a:prstGeom>
            <a:noFill/>
          </p:spPr>
          <p:txBody>
            <a:bodyPr wrap="square" rtlCol="0">
              <a:spAutoFit/>
            </a:bodyPr>
            <a:lstStyle/>
            <a:p>
              <a:pPr algn="just"/>
              <a:r>
                <a:rPr lang="ro-RO" sz="1400" b="1" dirty="0">
                  <a:solidFill>
                    <a:schemeClr val="bg1"/>
                  </a:solidFill>
                </a:rPr>
                <a:t>Ceea ce prezentați aici trebuie corelat cu tăspunsurile la cerințele următoare</a:t>
              </a:r>
              <a:r>
                <a:rPr lang="ro-RO" sz="1400" dirty="0"/>
                <a:t>.</a:t>
              </a:r>
              <a:endParaRPr lang="en-US" sz="1400" dirty="0"/>
            </a:p>
          </p:txBody>
        </p:sp>
      </p:grpSp>
    </p:spTree>
    <p:extLst>
      <p:ext uri="{BB962C8B-B14F-4D97-AF65-F5344CB8AC3E}">
        <p14:creationId xmlns:p14="http://schemas.microsoft.com/office/powerpoint/2010/main" val="6700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8376A4-B498-1CA1-A68A-AC3313C485AE}"/>
              </a:ext>
            </a:extLst>
          </p:cNvPr>
          <p:cNvPicPr>
            <a:picLocks noChangeAspect="1"/>
          </p:cNvPicPr>
          <p:nvPr/>
        </p:nvPicPr>
        <p:blipFill>
          <a:blip r:embed="rId2"/>
          <a:stretch>
            <a:fillRect/>
          </a:stretch>
        </p:blipFill>
        <p:spPr>
          <a:xfrm>
            <a:off x="2962275" y="19050"/>
            <a:ext cx="6096000" cy="4572000"/>
          </a:xfrm>
          <a:prstGeom prst="rect">
            <a:avLst/>
          </a:prstGeom>
        </p:spPr>
      </p:pic>
      <p:pic>
        <p:nvPicPr>
          <p:cNvPr id="5" name="Picture 4">
            <a:extLst>
              <a:ext uri="{FF2B5EF4-FFF2-40B4-BE49-F238E27FC236}">
                <a16:creationId xmlns:a16="http://schemas.microsoft.com/office/drawing/2014/main" id="{D2AC77C7-F014-6090-D45E-CE2DA386959F}"/>
              </a:ext>
            </a:extLst>
          </p:cNvPr>
          <p:cNvPicPr>
            <a:picLocks noChangeAspect="1"/>
          </p:cNvPicPr>
          <p:nvPr/>
        </p:nvPicPr>
        <p:blipFill>
          <a:blip r:embed="rId3"/>
          <a:stretch>
            <a:fillRect/>
          </a:stretch>
        </p:blipFill>
        <p:spPr>
          <a:xfrm>
            <a:off x="2962274" y="4552949"/>
            <a:ext cx="6095999" cy="2402186"/>
          </a:xfrm>
          <a:prstGeom prst="rect">
            <a:avLst/>
          </a:prstGeom>
        </p:spPr>
      </p:pic>
    </p:spTree>
    <p:extLst>
      <p:ext uri="{BB962C8B-B14F-4D97-AF65-F5344CB8AC3E}">
        <p14:creationId xmlns:p14="http://schemas.microsoft.com/office/powerpoint/2010/main" val="38774008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gritte">
            <a:extLst>
              <a:ext uri="{FF2B5EF4-FFF2-40B4-BE49-F238E27FC236}">
                <a16:creationId xmlns:a16="http://schemas.microsoft.com/office/drawing/2014/main" id="{FBAE6408-F64D-8F6C-AA8A-B810B0EF0617}"/>
              </a:ext>
            </a:extLst>
          </p:cNvPr>
          <p:cNvPicPr>
            <a:picLocks noChangeAspect="1"/>
          </p:cNvPicPr>
          <p:nvPr/>
        </p:nvPicPr>
        <p:blipFill>
          <a:blip r:embed="rId2"/>
          <a:srcRect/>
          <a:stretch>
            <a:fillRect/>
          </a:stretch>
        </p:blipFill>
        <p:spPr bwMode="auto">
          <a:xfrm>
            <a:off x="4819650" y="0"/>
            <a:ext cx="5429250" cy="7100570"/>
          </a:xfrm>
          <a:prstGeom prst="rect">
            <a:avLst/>
          </a:prstGeom>
          <a:noFill/>
          <a:ln w="9525">
            <a:noFill/>
            <a:miter lim="800000"/>
            <a:headEnd/>
            <a:tailEnd/>
          </a:ln>
          <a:effectLst>
            <a:outerShdw algn="ctr" rotWithShape="0">
              <a:srgbClr val="808080">
                <a:alpha val="75000"/>
              </a:srgbClr>
            </a:outerShdw>
          </a:effectLst>
        </p:spPr>
      </p:pic>
      <p:pic>
        <p:nvPicPr>
          <p:cNvPr id="3" name="Picture 2">
            <a:extLst>
              <a:ext uri="{FF2B5EF4-FFF2-40B4-BE49-F238E27FC236}">
                <a16:creationId xmlns:a16="http://schemas.microsoft.com/office/drawing/2014/main" id="{090877A3-4616-5AB5-E7C9-742C87038A64}"/>
              </a:ext>
            </a:extLst>
          </p:cNvPr>
          <p:cNvPicPr>
            <a:picLocks noChangeAspect="1"/>
          </p:cNvPicPr>
          <p:nvPr/>
        </p:nvPicPr>
        <p:blipFill>
          <a:blip r:embed="rId3"/>
          <a:stretch>
            <a:fillRect/>
          </a:stretch>
        </p:blipFill>
        <p:spPr>
          <a:xfrm rot="-60000">
            <a:off x="5676901" y="857250"/>
            <a:ext cx="6044880" cy="3851078"/>
          </a:xfrm>
          <a:prstGeom prst="rect">
            <a:avLst/>
          </a:prstGeom>
        </p:spPr>
      </p:pic>
      <p:pic>
        <p:nvPicPr>
          <p:cNvPr id="5" name="Picture 4">
            <a:extLst>
              <a:ext uri="{FF2B5EF4-FFF2-40B4-BE49-F238E27FC236}">
                <a16:creationId xmlns:a16="http://schemas.microsoft.com/office/drawing/2014/main" id="{1D01B3A2-80FD-1EB2-A156-34F948069492}"/>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809" b="-1"/>
          <a:stretch/>
        </p:blipFill>
        <p:spPr bwMode="auto">
          <a:xfrm>
            <a:off x="1104901" y="1657350"/>
            <a:ext cx="4665662"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colorful peace sign with two fingers&#10;&#10;Description automatically generated">
            <a:extLst>
              <a:ext uri="{FF2B5EF4-FFF2-40B4-BE49-F238E27FC236}">
                <a16:creationId xmlns:a16="http://schemas.microsoft.com/office/drawing/2014/main" id="{8EB450CF-74EB-0D0F-8D80-5BA34BE7C273}"/>
              </a:ext>
            </a:extLst>
          </p:cNvPr>
          <p:cNvPicPr>
            <a:picLocks noChangeAspect="1"/>
          </p:cNvPicPr>
          <p:nvPr/>
        </p:nvPicPr>
        <p:blipFill>
          <a:blip r:embed="rId5">
            <a:clrChange>
              <a:clrFrom>
                <a:srgbClr val="F2F2F2"/>
              </a:clrFrom>
              <a:clrTo>
                <a:srgbClr val="F2F2F2">
                  <a:alpha val="0"/>
                </a:srgbClr>
              </a:clrTo>
            </a:clrChange>
            <a:extLst>
              <a:ext uri="{28A0092B-C50C-407E-A947-70E740481C1C}">
                <a14:useLocalDpi xmlns:a14="http://schemas.microsoft.com/office/drawing/2010/main" val="0"/>
              </a:ext>
            </a:extLst>
          </a:blip>
          <a:stretch>
            <a:fillRect/>
          </a:stretch>
        </p:blipFill>
        <p:spPr>
          <a:xfrm>
            <a:off x="5543830" y="4831959"/>
            <a:ext cx="1431551" cy="1431551"/>
          </a:xfrm>
          <a:prstGeom prst="rect">
            <a:avLst/>
          </a:prstGeom>
        </p:spPr>
      </p:pic>
    </p:spTree>
    <p:extLst>
      <p:ext uri="{BB962C8B-B14F-4D97-AF65-F5344CB8AC3E}">
        <p14:creationId xmlns:p14="http://schemas.microsoft.com/office/powerpoint/2010/main" val="314351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gritte">
            <a:extLst>
              <a:ext uri="{FF2B5EF4-FFF2-40B4-BE49-F238E27FC236}">
                <a16:creationId xmlns:a16="http://schemas.microsoft.com/office/drawing/2014/main" id="{FBAE6408-F64D-8F6C-AA8A-B810B0EF0617}"/>
              </a:ext>
            </a:extLst>
          </p:cNvPr>
          <p:cNvPicPr>
            <a:picLocks noChangeAspect="1"/>
          </p:cNvPicPr>
          <p:nvPr/>
        </p:nvPicPr>
        <p:blipFill>
          <a:blip r:embed="rId2"/>
          <a:srcRect/>
          <a:stretch>
            <a:fillRect/>
          </a:stretch>
        </p:blipFill>
        <p:spPr bwMode="auto">
          <a:xfrm>
            <a:off x="4819650" y="0"/>
            <a:ext cx="5429250" cy="7100570"/>
          </a:xfrm>
          <a:prstGeom prst="rect">
            <a:avLst/>
          </a:prstGeom>
          <a:noFill/>
          <a:ln w="9525">
            <a:noFill/>
            <a:miter lim="800000"/>
            <a:headEnd/>
            <a:tailEnd/>
          </a:ln>
          <a:effectLst>
            <a:outerShdw algn="ctr" rotWithShape="0">
              <a:srgbClr val="808080">
                <a:alpha val="75000"/>
              </a:srgbClr>
            </a:outerShdw>
          </a:effectLst>
        </p:spPr>
      </p:pic>
      <p:pic>
        <p:nvPicPr>
          <p:cNvPr id="5" name="Picture 4">
            <a:extLst>
              <a:ext uri="{FF2B5EF4-FFF2-40B4-BE49-F238E27FC236}">
                <a16:creationId xmlns:a16="http://schemas.microsoft.com/office/drawing/2014/main" id="{1D01B3A2-80FD-1EB2-A156-34F948069492}"/>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809" b="-1"/>
          <a:stretch/>
        </p:blipFill>
        <p:spPr bwMode="auto">
          <a:xfrm>
            <a:off x="1104901" y="1657350"/>
            <a:ext cx="4665662"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colorful peace sign with two fingers&#10;&#10;Description automatically generated">
            <a:extLst>
              <a:ext uri="{FF2B5EF4-FFF2-40B4-BE49-F238E27FC236}">
                <a16:creationId xmlns:a16="http://schemas.microsoft.com/office/drawing/2014/main" id="{4AD7EB81-4D7E-CCD7-6781-22CC47A35BFE}"/>
              </a:ext>
            </a:extLst>
          </p:cNvPr>
          <p:cNvPicPr>
            <a:picLocks noChangeAspect="1"/>
          </p:cNvPicPr>
          <p:nvPr/>
        </p:nvPicPr>
        <p:blipFill>
          <a:blip r:embed="rId4">
            <a:clrChange>
              <a:clrFrom>
                <a:srgbClr val="F2F2F2"/>
              </a:clrFrom>
              <a:clrTo>
                <a:srgbClr val="F2F2F2">
                  <a:alpha val="0"/>
                </a:srgbClr>
              </a:clrTo>
            </a:clrChange>
            <a:extLst>
              <a:ext uri="{28A0092B-C50C-407E-A947-70E740481C1C}">
                <a14:useLocalDpi xmlns:a14="http://schemas.microsoft.com/office/drawing/2010/main" val="0"/>
              </a:ext>
            </a:extLst>
          </a:blip>
          <a:stretch>
            <a:fillRect/>
          </a:stretch>
        </p:blipFill>
        <p:spPr>
          <a:xfrm>
            <a:off x="5543830" y="4831959"/>
            <a:ext cx="1431551" cy="1431551"/>
          </a:xfrm>
          <a:prstGeom prst="rect">
            <a:avLst/>
          </a:prstGeom>
        </p:spPr>
      </p:pic>
      <p:pic>
        <p:nvPicPr>
          <p:cNvPr id="10" name="Picture 9">
            <a:extLst>
              <a:ext uri="{FF2B5EF4-FFF2-40B4-BE49-F238E27FC236}">
                <a16:creationId xmlns:a16="http://schemas.microsoft.com/office/drawing/2014/main" id="{1460CCA8-B3A7-0D28-7C2E-0A28BE83D2D1}"/>
              </a:ext>
            </a:extLst>
          </p:cNvPr>
          <p:cNvPicPr>
            <a:picLocks noChangeAspect="1"/>
          </p:cNvPicPr>
          <p:nvPr/>
        </p:nvPicPr>
        <p:blipFill>
          <a:blip r:embed="rId5"/>
          <a:stretch>
            <a:fillRect/>
          </a:stretch>
        </p:blipFill>
        <p:spPr>
          <a:xfrm rot="-60000">
            <a:off x="5770563" y="508385"/>
            <a:ext cx="5700681" cy="4244590"/>
          </a:xfrm>
          <a:prstGeom prst="rect">
            <a:avLst/>
          </a:prstGeom>
        </p:spPr>
      </p:pic>
    </p:spTree>
    <p:extLst>
      <p:ext uri="{BB962C8B-B14F-4D97-AF65-F5344CB8AC3E}">
        <p14:creationId xmlns:p14="http://schemas.microsoft.com/office/powerpoint/2010/main" val="203676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144CA-CBD4-E6F2-AB49-3F1D540D57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2433AA-FAB7-CEAC-76B4-D798CD11A53E}"/>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667025A5-40AE-2989-C897-D6135B7DAC05}"/>
              </a:ext>
            </a:extLst>
          </p:cNvPr>
          <p:cNvPicPr>
            <a:picLocks noChangeAspect="1"/>
          </p:cNvPicPr>
          <p:nvPr/>
        </p:nvPicPr>
        <p:blipFill>
          <a:blip r:embed="rId2"/>
          <a:stretch>
            <a:fillRect/>
          </a:stretch>
        </p:blipFill>
        <p:spPr>
          <a:xfrm>
            <a:off x="-171449" y="-53358"/>
            <a:ext cx="12363450" cy="7122432"/>
          </a:xfrm>
          <a:prstGeom prst="rect">
            <a:avLst/>
          </a:prstGeom>
        </p:spPr>
      </p:pic>
      <p:pic>
        <p:nvPicPr>
          <p:cNvPr id="11" name="Picture 10">
            <a:extLst>
              <a:ext uri="{FF2B5EF4-FFF2-40B4-BE49-F238E27FC236}">
                <a16:creationId xmlns:a16="http://schemas.microsoft.com/office/drawing/2014/main" id="{AEC496A8-3393-38A8-FD5A-5CFCAF3BD0D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015654" y="3237380"/>
            <a:ext cx="1655512" cy="2015658"/>
          </a:xfrm>
          <a:prstGeom prst="rect">
            <a:avLst/>
          </a:prstGeom>
        </p:spPr>
      </p:pic>
      <p:pic>
        <p:nvPicPr>
          <p:cNvPr id="13" name="Picture 12">
            <a:extLst>
              <a:ext uri="{FF2B5EF4-FFF2-40B4-BE49-F238E27FC236}">
                <a16:creationId xmlns:a16="http://schemas.microsoft.com/office/drawing/2014/main" id="{2C198660-55CC-0892-5D14-34CE8623A87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509625" y="4373828"/>
            <a:ext cx="1005715" cy="1573586"/>
          </a:xfrm>
          <a:prstGeom prst="rect">
            <a:avLst/>
          </a:prstGeom>
        </p:spPr>
      </p:pic>
      <p:sp>
        <p:nvSpPr>
          <p:cNvPr id="14" name="Rectangle 13">
            <a:extLst>
              <a:ext uri="{FF2B5EF4-FFF2-40B4-BE49-F238E27FC236}">
                <a16:creationId xmlns:a16="http://schemas.microsoft.com/office/drawing/2014/main" id="{39729221-D6EC-399F-BC9E-04391CD1E7EC}"/>
              </a:ext>
            </a:extLst>
          </p:cNvPr>
          <p:cNvSpPr/>
          <p:nvPr/>
        </p:nvSpPr>
        <p:spPr>
          <a:xfrm>
            <a:off x="370810" y="113243"/>
            <a:ext cx="11450379" cy="923330"/>
          </a:xfrm>
          <a:prstGeom prst="rect">
            <a:avLst/>
          </a:prstGeom>
        </p:spPr>
        <p:style>
          <a:lnRef idx="0">
            <a:schemeClr val="accent2"/>
          </a:lnRef>
          <a:fillRef idx="3">
            <a:schemeClr val="accent2"/>
          </a:fillRef>
          <a:effectRef idx="3">
            <a:schemeClr val="accent2"/>
          </a:effectRef>
          <a:fontRef idx="minor">
            <a:schemeClr val="lt1"/>
          </a:fontRef>
        </p:style>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ro-RO" sz="5400" b="1" cap="none" spc="0" dirty="0">
                <a:ln/>
                <a:solidFill>
                  <a:schemeClr val="bg1"/>
                </a:solidFill>
                <a:effectLst/>
              </a:rPr>
              <a:t>Etape în vederea completării raportului</a:t>
            </a:r>
            <a:endParaRPr lang="en-US" sz="5400" b="1" cap="none" spc="0" dirty="0">
              <a:ln/>
              <a:solidFill>
                <a:schemeClr val="bg1"/>
              </a:solidFill>
              <a:effectLst/>
            </a:endParaRPr>
          </a:p>
        </p:txBody>
      </p:sp>
    </p:spTree>
    <p:extLst>
      <p:ext uri="{BB962C8B-B14F-4D97-AF65-F5344CB8AC3E}">
        <p14:creationId xmlns:p14="http://schemas.microsoft.com/office/powerpoint/2010/main" val="280823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par>
                                <p:cTn id="7" presetID="50" presetClass="path" presetSubtype="0" accel="50000" decel="50000" fill="hold" nodeType="withEffect">
                                  <p:stCondLst>
                                    <p:cond delay="500"/>
                                  </p:stCondLst>
                                  <p:childTnLst>
                                    <p:animMotion origin="layout" path="M -1.45833E-6 0.13565 L -0.15273 0.13565 C -0.22122 0.13565 -0.30547 0.07084 -0.30547 0.01922 L -0.30547 -0.09652 " pathEditMode="relative" rAng="0" ptsTypes="AAAA">
                                      <p:cBhvr>
                                        <p:cTn id="8" dur="2000" fill="hold"/>
                                        <p:tgtEl>
                                          <p:spTgt spid="13"/>
                                        </p:tgtEl>
                                        <p:attrNameLst>
                                          <p:attrName>ppt_x</p:attrName>
                                          <p:attrName>ppt_y</p:attrName>
                                        </p:attrNameLst>
                                      </p:cBhvr>
                                      <p:rCtr x="-15273" y="-116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1AA5D82-6791-B995-41D0-97225D628656}"/>
              </a:ext>
            </a:extLst>
          </p:cNvPr>
          <p:cNvGrpSpPr/>
          <p:nvPr/>
        </p:nvGrpSpPr>
        <p:grpSpPr>
          <a:xfrm>
            <a:off x="7674378" y="88548"/>
            <a:ext cx="4671707" cy="6680904"/>
            <a:chOff x="3281669" y="0"/>
            <a:chExt cx="4671707" cy="6680904"/>
          </a:xfrm>
        </p:grpSpPr>
        <p:pic>
          <p:nvPicPr>
            <p:cNvPr id="5" name="Picture 4">
              <a:extLst>
                <a:ext uri="{FF2B5EF4-FFF2-40B4-BE49-F238E27FC236}">
                  <a16:creationId xmlns:a16="http://schemas.microsoft.com/office/drawing/2014/main" id="{B7229B81-4AC0-E08B-9D68-9AF663BF2F11}"/>
                </a:ext>
              </a:extLst>
            </p:cNvPr>
            <p:cNvPicPr>
              <a:picLocks noChangeAspect="1"/>
            </p:cNvPicPr>
            <p:nvPr/>
          </p:nvPicPr>
          <p:blipFill>
            <a:blip r:embed="rId2"/>
            <a:stretch>
              <a:fillRect/>
            </a:stretch>
          </p:blipFill>
          <p:spPr>
            <a:xfrm>
              <a:off x="3281669" y="0"/>
              <a:ext cx="4666726" cy="3009900"/>
            </a:xfrm>
            <a:prstGeom prst="rect">
              <a:avLst/>
            </a:prstGeom>
          </p:spPr>
        </p:pic>
        <p:pic>
          <p:nvPicPr>
            <p:cNvPr id="7" name="Picture 6">
              <a:extLst>
                <a:ext uri="{FF2B5EF4-FFF2-40B4-BE49-F238E27FC236}">
                  <a16:creationId xmlns:a16="http://schemas.microsoft.com/office/drawing/2014/main" id="{00E4FEF8-4E4E-8FCE-E007-3FE9A73542FC}"/>
                </a:ext>
              </a:extLst>
            </p:cNvPr>
            <p:cNvPicPr>
              <a:picLocks noChangeAspect="1"/>
            </p:cNvPicPr>
            <p:nvPr/>
          </p:nvPicPr>
          <p:blipFill>
            <a:blip r:embed="rId3"/>
            <a:stretch>
              <a:fillRect/>
            </a:stretch>
          </p:blipFill>
          <p:spPr>
            <a:xfrm>
              <a:off x="3281669" y="2936388"/>
              <a:ext cx="4671707" cy="3188187"/>
            </a:xfrm>
            <a:prstGeom prst="rect">
              <a:avLst/>
            </a:prstGeom>
          </p:spPr>
        </p:pic>
        <p:pic>
          <p:nvPicPr>
            <p:cNvPr id="9" name="Picture 8">
              <a:extLst>
                <a:ext uri="{FF2B5EF4-FFF2-40B4-BE49-F238E27FC236}">
                  <a16:creationId xmlns:a16="http://schemas.microsoft.com/office/drawing/2014/main" id="{B22BEBCA-0504-EBDA-66DA-AE1B9A5E39FF}"/>
                </a:ext>
              </a:extLst>
            </p:cNvPr>
            <p:cNvPicPr>
              <a:picLocks noChangeAspect="1"/>
            </p:cNvPicPr>
            <p:nvPr/>
          </p:nvPicPr>
          <p:blipFill>
            <a:blip r:embed="rId4"/>
            <a:stretch>
              <a:fillRect/>
            </a:stretch>
          </p:blipFill>
          <p:spPr>
            <a:xfrm>
              <a:off x="3281669" y="6124575"/>
              <a:ext cx="4666726" cy="556329"/>
            </a:xfrm>
            <a:prstGeom prst="rect">
              <a:avLst/>
            </a:prstGeom>
          </p:spPr>
        </p:pic>
      </p:grpSp>
      <p:sp>
        <p:nvSpPr>
          <p:cNvPr id="11" name="Rectangle: Rounded Corners 10">
            <a:extLst>
              <a:ext uri="{FF2B5EF4-FFF2-40B4-BE49-F238E27FC236}">
                <a16:creationId xmlns:a16="http://schemas.microsoft.com/office/drawing/2014/main" id="{BC543B3A-F07F-9B30-1DF5-5AD3D769B1B4}"/>
              </a:ext>
            </a:extLst>
          </p:cNvPr>
          <p:cNvSpPr/>
          <p:nvPr/>
        </p:nvSpPr>
        <p:spPr>
          <a:xfrm>
            <a:off x="3644244" y="2468607"/>
            <a:ext cx="4025153" cy="1407459"/>
          </a:xfrm>
          <a:prstGeom prst="roundRect">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t>Completarea raportului nu este gata!</a:t>
            </a:r>
          </a:p>
          <a:p>
            <a:pPr algn="ctr"/>
            <a:endParaRPr lang="ro-RO" dirty="0"/>
          </a:p>
          <a:p>
            <a:pPr algn="ctr"/>
            <a:r>
              <a:rPr lang="ro-RO" dirty="0"/>
              <a:t>Trebuie completată și partea de buget</a:t>
            </a:r>
            <a:endParaRPr lang="en-US" dirty="0"/>
          </a:p>
        </p:txBody>
      </p:sp>
    </p:spTree>
    <p:extLst>
      <p:ext uri="{BB962C8B-B14F-4D97-AF65-F5344CB8AC3E}">
        <p14:creationId xmlns:p14="http://schemas.microsoft.com/office/powerpoint/2010/main" val="150305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ou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1" descr="mov1">
            <a:extLst>
              <a:ext uri="{FF2B5EF4-FFF2-40B4-BE49-F238E27FC236}">
                <a16:creationId xmlns:a16="http://schemas.microsoft.com/office/drawing/2014/main" id="{166EDF82-CCCF-16AF-F057-9C7DD54C9A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451" y="-274350"/>
            <a:ext cx="13061658" cy="763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028FE848-D4DE-C992-835C-AEC58F173087}"/>
              </a:ext>
            </a:extLst>
          </p:cNvPr>
          <p:cNvSpPr/>
          <p:nvPr/>
        </p:nvSpPr>
        <p:spPr>
          <a:xfrm>
            <a:off x="711295" y="3354902"/>
            <a:ext cx="10617009" cy="646331"/>
          </a:xfrm>
          <a:prstGeom prst="rect">
            <a:avLst/>
          </a:prstGeom>
          <a:noFill/>
        </p:spPr>
        <p:txBody>
          <a:bodyPr wrap="none">
            <a:spAutoFit/>
          </a:bodyPr>
          <a:lstStyle/>
          <a:p>
            <a:pPr algn="ctr">
              <a:defRPr/>
            </a:pPr>
            <a:r>
              <a:rPr lang="ro-RO" sz="3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charset="0"/>
                <a:cs typeface="Arial" charset="0"/>
              </a:rPr>
              <a:t>Relația Relevanțe – Impact în cazul proiectului</a:t>
            </a:r>
            <a:endParaRPr lang="en-US" sz="3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charset="0"/>
              <a:cs typeface="Arial" charset="0"/>
            </a:endParaRPr>
          </a:p>
        </p:txBody>
      </p:sp>
      <p:sp>
        <p:nvSpPr>
          <p:cNvPr id="10" name="Cloud Callout 9">
            <a:extLst>
              <a:ext uri="{FF2B5EF4-FFF2-40B4-BE49-F238E27FC236}">
                <a16:creationId xmlns:a16="http://schemas.microsoft.com/office/drawing/2014/main" id="{35415DF2-9EDA-AC10-5311-06C966D91405}"/>
              </a:ext>
            </a:extLst>
          </p:cNvPr>
          <p:cNvSpPr/>
          <p:nvPr/>
        </p:nvSpPr>
        <p:spPr>
          <a:xfrm>
            <a:off x="4191000" y="1143000"/>
            <a:ext cx="3657600" cy="1981200"/>
          </a:xfrm>
          <a:prstGeom prst="cloudCallout">
            <a:avLst>
              <a:gd name="adj1" fmla="val 10586"/>
              <a:gd name="adj2" fmla="val 7060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b="1" dirty="0">
                <a:solidFill>
                  <a:srgbClr val="FF0000"/>
                </a:solidFill>
              </a:rPr>
              <a:t>Povestire</a:t>
            </a:r>
          </a:p>
          <a:p>
            <a:pPr algn="ctr">
              <a:defRPr/>
            </a:pPr>
            <a:r>
              <a:rPr lang="ro-RO" sz="1200" b="1" dirty="0">
                <a:solidFill>
                  <a:srgbClr val="FF0000"/>
                </a:solidFill>
              </a:rPr>
              <a:t>După ce citesc raportul, pot să îl povestesc?</a:t>
            </a:r>
            <a:endParaRPr lang="en-US" sz="1200" b="1" dirty="0">
              <a:solidFill>
                <a:srgbClr val="FF0000"/>
              </a:solidFill>
            </a:endParaRPr>
          </a:p>
        </p:txBody>
      </p:sp>
      <p:sp>
        <p:nvSpPr>
          <p:cNvPr id="11" name="Cloud Callout 10">
            <a:extLst>
              <a:ext uri="{FF2B5EF4-FFF2-40B4-BE49-F238E27FC236}">
                <a16:creationId xmlns:a16="http://schemas.microsoft.com/office/drawing/2014/main" id="{41D2677C-572F-9971-0AF3-DD6D396E8929}"/>
              </a:ext>
            </a:extLst>
          </p:cNvPr>
          <p:cNvSpPr/>
          <p:nvPr/>
        </p:nvSpPr>
        <p:spPr>
          <a:xfrm>
            <a:off x="7239000" y="4267200"/>
            <a:ext cx="3048000" cy="1981200"/>
          </a:xfrm>
          <a:prstGeom prst="cloudCallout">
            <a:avLst>
              <a:gd name="adj1" fmla="val -73536"/>
              <a:gd name="adj2" fmla="val -6660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b="1" dirty="0">
                <a:solidFill>
                  <a:srgbClr val="FF0000"/>
                </a:solidFill>
              </a:rPr>
              <a:t>Evitarea omisiunilor</a:t>
            </a:r>
          </a:p>
          <a:p>
            <a:pPr algn="ctr">
              <a:defRPr/>
            </a:pPr>
            <a:r>
              <a:rPr lang="ro-RO" sz="1200" b="1" dirty="0">
                <a:solidFill>
                  <a:srgbClr val="FF0000"/>
                </a:solidFill>
              </a:rPr>
              <a:t>Există toate informațiile necesare?</a:t>
            </a:r>
            <a:endParaRPr lang="en-US" sz="1200" b="1" dirty="0">
              <a:solidFill>
                <a:srgbClr val="FF0000"/>
              </a:solidFill>
            </a:endParaRPr>
          </a:p>
        </p:txBody>
      </p:sp>
      <p:sp>
        <p:nvSpPr>
          <p:cNvPr id="12" name="Cloud Callout 11">
            <a:extLst>
              <a:ext uri="{FF2B5EF4-FFF2-40B4-BE49-F238E27FC236}">
                <a16:creationId xmlns:a16="http://schemas.microsoft.com/office/drawing/2014/main" id="{C1A585D4-E917-4348-225F-73A428F3F10E}"/>
              </a:ext>
            </a:extLst>
          </p:cNvPr>
          <p:cNvSpPr/>
          <p:nvPr/>
        </p:nvSpPr>
        <p:spPr>
          <a:xfrm>
            <a:off x="2438400" y="4267200"/>
            <a:ext cx="3048000" cy="2286000"/>
          </a:xfrm>
          <a:prstGeom prst="cloudCallout">
            <a:avLst>
              <a:gd name="adj1" fmla="val 62679"/>
              <a:gd name="adj2" fmla="val -649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b="1" dirty="0">
                <a:solidFill>
                  <a:srgbClr val="FF0000"/>
                </a:solidFill>
              </a:rPr>
              <a:t>Cronologie</a:t>
            </a:r>
          </a:p>
          <a:p>
            <a:pPr algn="ctr">
              <a:defRPr/>
            </a:pPr>
            <a:r>
              <a:rPr lang="ro-RO" b="1" dirty="0">
                <a:solidFill>
                  <a:srgbClr val="FF0000"/>
                </a:solidFill>
              </a:rPr>
              <a:t>”</a:t>
            </a:r>
            <a:r>
              <a:rPr lang="ro-RO" sz="1400" b="1" dirty="0">
                <a:solidFill>
                  <a:srgbClr val="FF0000"/>
                </a:solidFill>
              </a:rPr>
              <a:t>Povestea</a:t>
            </a:r>
            <a:r>
              <a:rPr lang="ro-RO" b="1" dirty="0">
                <a:solidFill>
                  <a:srgbClr val="FF0000"/>
                </a:solidFill>
              </a:rPr>
              <a:t>” </a:t>
            </a:r>
            <a:r>
              <a:rPr lang="ro-RO" sz="1200" b="1" dirty="0">
                <a:solidFill>
                  <a:srgbClr val="FF0000"/>
                </a:solidFill>
              </a:rPr>
              <a:t>este prezentată în ordine cronologică? </a:t>
            </a:r>
            <a:endParaRPr lang="en-US" sz="1200" b="1" dirty="0">
              <a:solidFill>
                <a:srgbClr val="FF0000"/>
              </a:solidFill>
            </a:endParaRPr>
          </a:p>
        </p:txBody>
      </p:sp>
      <p:sp>
        <p:nvSpPr>
          <p:cNvPr id="13" name="Rectangle 12">
            <a:extLst>
              <a:ext uri="{FF2B5EF4-FFF2-40B4-BE49-F238E27FC236}">
                <a16:creationId xmlns:a16="http://schemas.microsoft.com/office/drawing/2014/main" id="{2B98084C-9369-1A12-8AC3-B1851B3B0209}"/>
              </a:ext>
            </a:extLst>
          </p:cNvPr>
          <p:cNvSpPr/>
          <p:nvPr/>
        </p:nvSpPr>
        <p:spPr>
          <a:xfrm>
            <a:off x="2019300" y="177969"/>
            <a:ext cx="8153400" cy="830997"/>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ro-RO" sz="1600" b="1" dirty="0">
                <a:ln w="11430"/>
                <a:solidFill>
                  <a:srgbClr val="FFCC99"/>
                </a:solidFill>
                <a:effectLst>
                  <a:outerShdw blurRad="50800" dist="39000" dir="5460000" algn="tl">
                    <a:srgbClr val="000000">
                      <a:alpha val="38000"/>
                    </a:srgbClr>
                  </a:outerShdw>
                </a:effectLst>
                <a:latin typeface="Arial" charset="0"/>
                <a:cs typeface="Arial" charset="0"/>
              </a:rPr>
              <a:t>Pentru ca evaluatorii să înțeleagă cât de important a fost și este proiectul pentru nevoi ale organizației, la redactarea raportului final trebuie ținut cont de următoarele elemente cheie! </a:t>
            </a:r>
            <a:endParaRPr lang="en-US" sz="1600" b="1" dirty="0">
              <a:ln w="11430"/>
              <a:solidFill>
                <a:srgbClr val="FFCC99"/>
              </a:solidFill>
              <a:effectLst>
                <a:outerShdw blurRad="50800" dist="39000" dir="5460000" algn="tl">
                  <a:srgbClr val="000000">
                    <a:alpha val="38000"/>
                  </a:srgbClr>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xit" presetSubtype="10" fill="hold" nodeType="clickEffect">
                                  <p:stCondLst>
                                    <p:cond delay="0"/>
                                  </p:stCondLst>
                                  <p:childTnLst>
                                    <p:animEffect transition="out" filter="blinds(horizontal)">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par>
                                <p:cTn id="12" presetID="6" presetClass="entr" presetSubtype="32"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out)">
                                      <p:cBhvr>
                                        <p:cTn id="14" dur="2000"/>
                                        <p:tgtEl>
                                          <p:spTgt spid="1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out)">
                                      <p:cBhvr>
                                        <p:cTn id="19" dur="2000"/>
                                        <p:tgtEl>
                                          <p:spTgt spid="1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32"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out)">
                                      <p:cBhvr>
                                        <p:cTn id="2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CE64145-1565-36D5-8F6E-92A472993104}"/>
              </a:ext>
            </a:extLst>
          </p:cNvPr>
          <p:cNvSpPr/>
          <p:nvPr/>
        </p:nvSpPr>
        <p:spPr>
          <a:xfrm>
            <a:off x="591670" y="155713"/>
            <a:ext cx="11008659" cy="552499"/>
          </a:xfrm>
          <a:prstGeom prst="roundRect">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t>Pentru aceasta trebuie completată anterior, declaratia de cheltuieli în format xlsx</a:t>
            </a:r>
            <a:endParaRPr lang="en-US" dirty="0"/>
          </a:p>
        </p:txBody>
      </p:sp>
      <p:pic>
        <p:nvPicPr>
          <p:cNvPr id="6" name="Picture 5">
            <a:extLst>
              <a:ext uri="{FF2B5EF4-FFF2-40B4-BE49-F238E27FC236}">
                <a16:creationId xmlns:a16="http://schemas.microsoft.com/office/drawing/2014/main" id="{A486D865-C03F-6817-CAF5-66B23BBAB04D}"/>
              </a:ext>
            </a:extLst>
          </p:cNvPr>
          <p:cNvPicPr>
            <a:picLocks noChangeAspect="1"/>
          </p:cNvPicPr>
          <p:nvPr/>
        </p:nvPicPr>
        <p:blipFill>
          <a:blip r:embed="rId2"/>
          <a:stretch>
            <a:fillRect/>
          </a:stretch>
        </p:blipFill>
        <p:spPr>
          <a:xfrm>
            <a:off x="2910728" y="708212"/>
            <a:ext cx="6099922" cy="6149788"/>
          </a:xfrm>
          <a:prstGeom prst="rect">
            <a:avLst/>
          </a:prstGeom>
        </p:spPr>
      </p:pic>
    </p:spTree>
    <p:extLst>
      <p:ext uri="{BB962C8B-B14F-4D97-AF65-F5344CB8AC3E}">
        <p14:creationId xmlns:p14="http://schemas.microsoft.com/office/powerpoint/2010/main" val="17752020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F57E4C-1E42-FE8F-B75B-A0B46ADC26AE}"/>
              </a:ext>
            </a:extLst>
          </p:cNvPr>
          <p:cNvPicPr>
            <a:picLocks noChangeAspect="1"/>
          </p:cNvPicPr>
          <p:nvPr/>
        </p:nvPicPr>
        <p:blipFill rotWithShape="1">
          <a:blip r:embed="rId2"/>
          <a:srcRect b="29591"/>
          <a:stretch/>
        </p:blipFill>
        <p:spPr>
          <a:xfrm>
            <a:off x="1583992" y="487082"/>
            <a:ext cx="8663657" cy="6149788"/>
          </a:xfrm>
          <a:prstGeom prst="rect">
            <a:avLst/>
          </a:prstGeom>
        </p:spPr>
      </p:pic>
      <p:sp>
        <p:nvSpPr>
          <p:cNvPr id="5" name="Oval 4">
            <a:extLst>
              <a:ext uri="{FF2B5EF4-FFF2-40B4-BE49-F238E27FC236}">
                <a16:creationId xmlns:a16="http://schemas.microsoft.com/office/drawing/2014/main" id="{F064DADC-C6E4-B044-26E7-D00931D0A215}"/>
              </a:ext>
            </a:extLst>
          </p:cNvPr>
          <p:cNvSpPr/>
          <p:nvPr/>
        </p:nvSpPr>
        <p:spPr>
          <a:xfrm>
            <a:off x="5862917" y="2134301"/>
            <a:ext cx="377547" cy="288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ed Rectangular Callout 5">
            <a:extLst>
              <a:ext uri="{FF2B5EF4-FFF2-40B4-BE49-F238E27FC236}">
                <a16:creationId xmlns:a16="http://schemas.microsoft.com/office/drawing/2014/main" id="{1CE5D0FB-D72F-5A6D-601C-FC9087714DE2}"/>
              </a:ext>
            </a:extLst>
          </p:cNvPr>
          <p:cNvSpPr/>
          <p:nvPr/>
        </p:nvSpPr>
        <p:spPr>
          <a:xfrm>
            <a:off x="6934198" y="1717676"/>
            <a:ext cx="3851275" cy="287337"/>
          </a:xfrm>
          <a:prstGeom prst="wedgeRoundRectCallout">
            <a:avLst>
              <a:gd name="adj1" fmla="val -65374"/>
              <a:gd name="adj2" fmla="val 13867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sz="1400" b="1" dirty="0"/>
              <a:t>Introduceți numărul proiectului dumneavoastră </a:t>
            </a:r>
            <a:endParaRPr lang="en-US" sz="1400" b="1" dirty="0"/>
          </a:p>
        </p:txBody>
      </p:sp>
      <p:sp>
        <p:nvSpPr>
          <p:cNvPr id="7" name="Rounded Rectangular Callout 6">
            <a:extLst>
              <a:ext uri="{FF2B5EF4-FFF2-40B4-BE49-F238E27FC236}">
                <a16:creationId xmlns:a16="http://schemas.microsoft.com/office/drawing/2014/main" id="{4B4D9C24-A923-6547-9FD6-CF587970A179}"/>
              </a:ext>
            </a:extLst>
          </p:cNvPr>
          <p:cNvSpPr/>
          <p:nvPr/>
        </p:nvSpPr>
        <p:spPr>
          <a:xfrm>
            <a:off x="6743700" y="2698517"/>
            <a:ext cx="3851275" cy="431800"/>
          </a:xfrm>
          <a:prstGeom prst="wedgeRoundRectCallout">
            <a:avLst>
              <a:gd name="adj1" fmla="val 26170"/>
              <a:gd name="adj2" fmla="val -13852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sz="1400" b="1" dirty="0"/>
              <a:t>Introduceți datele de început și sfârșit ale proiectului, conform contractului</a:t>
            </a:r>
            <a:endParaRPr lang="en-US" sz="1400" b="1" dirty="0"/>
          </a:p>
        </p:txBody>
      </p:sp>
      <p:sp>
        <p:nvSpPr>
          <p:cNvPr id="8" name="Rounded Rectangular Callout 7">
            <a:extLst>
              <a:ext uri="{FF2B5EF4-FFF2-40B4-BE49-F238E27FC236}">
                <a16:creationId xmlns:a16="http://schemas.microsoft.com/office/drawing/2014/main" id="{49160643-A8CC-9919-29FD-8B3BF84BCC92}"/>
              </a:ext>
            </a:extLst>
          </p:cNvPr>
          <p:cNvSpPr/>
          <p:nvPr/>
        </p:nvSpPr>
        <p:spPr>
          <a:xfrm>
            <a:off x="2640014" y="0"/>
            <a:ext cx="6911975" cy="431800"/>
          </a:xfrm>
          <a:prstGeom prst="wedgeRoundRectCallout">
            <a:avLst>
              <a:gd name="adj1" fmla="val 17020"/>
              <a:gd name="adj2" fmla="val -52542"/>
              <a:gd name="adj3"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b="1" dirty="0">
                <a:solidFill>
                  <a:srgbClr val="FF0000"/>
                </a:solidFill>
              </a:rPr>
              <a:t>Se completează doar celulele colorate în galben</a:t>
            </a:r>
            <a:endParaRPr lang="en-US" b="1" dirty="0">
              <a:solidFill>
                <a:srgbClr val="FF0000"/>
              </a:solidFill>
            </a:endParaRPr>
          </a:p>
        </p:txBody>
      </p:sp>
      <p:sp>
        <p:nvSpPr>
          <p:cNvPr id="9" name="Oval 8">
            <a:extLst>
              <a:ext uri="{FF2B5EF4-FFF2-40B4-BE49-F238E27FC236}">
                <a16:creationId xmlns:a16="http://schemas.microsoft.com/office/drawing/2014/main" id="{0E031121-8D70-DB99-C834-9303FC20FE15}"/>
              </a:ext>
            </a:extLst>
          </p:cNvPr>
          <p:cNvSpPr/>
          <p:nvPr/>
        </p:nvSpPr>
        <p:spPr>
          <a:xfrm>
            <a:off x="5219367" y="4323417"/>
            <a:ext cx="431800" cy="15113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ounded Rectangular Callout 9">
            <a:extLst>
              <a:ext uri="{FF2B5EF4-FFF2-40B4-BE49-F238E27FC236}">
                <a16:creationId xmlns:a16="http://schemas.microsoft.com/office/drawing/2014/main" id="{CCCA6DF7-9A48-C0D1-FDFB-00A5B6DD0DFC}"/>
              </a:ext>
            </a:extLst>
          </p:cNvPr>
          <p:cNvSpPr/>
          <p:nvPr/>
        </p:nvSpPr>
        <p:spPr>
          <a:xfrm>
            <a:off x="1416050" y="5144434"/>
            <a:ext cx="3851275" cy="1226484"/>
          </a:xfrm>
          <a:prstGeom prst="wedgeRoundRectCallout">
            <a:avLst>
              <a:gd name="adj1" fmla="val 52216"/>
              <a:gd name="adj2" fmla="val -8370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sz="1400" b="1" dirty="0"/>
              <a:t>Completati valorile din contract corespunzatoare fiecarui capitol bugetar</a:t>
            </a:r>
          </a:p>
          <a:p>
            <a:pPr algn="ctr">
              <a:defRPr/>
            </a:pPr>
            <a:r>
              <a:rPr lang="ro-RO" sz="1400" b="1" dirty="0"/>
              <a:t>Pentru cei cărora în urma unui act adițional le-a fost modificat bugetul, completează capitolele bugetare conform actului adițional</a:t>
            </a:r>
            <a:endParaRPr lang="en-US" sz="1400" b="1" dirty="0"/>
          </a:p>
        </p:txBody>
      </p:sp>
      <p:sp>
        <p:nvSpPr>
          <p:cNvPr id="11" name="Oval 10">
            <a:extLst>
              <a:ext uri="{FF2B5EF4-FFF2-40B4-BE49-F238E27FC236}">
                <a16:creationId xmlns:a16="http://schemas.microsoft.com/office/drawing/2014/main" id="{76AC0C54-940A-E82D-34A7-E1CAFB9DFFF6}"/>
              </a:ext>
            </a:extLst>
          </p:cNvPr>
          <p:cNvSpPr/>
          <p:nvPr/>
        </p:nvSpPr>
        <p:spPr>
          <a:xfrm>
            <a:off x="6403791" y="4254313"/>
            <a:ext cx="431800" cy="15033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0</a:t>
            </a:r>
          </a:p>
        </p:txBody>
      </p:sp>
      <p:sp>
        <p:nvSpPr>
          <p:cNvPr id="14" name="Title 13">
            <a:extLst>
              <a:ext uri="{FF2B5EF4-FFF2-40B4-BE49-F238E27FC236}">
                <a16:creationId xmlns:a16="http://schemas.microsoft.com/office/drawing/2014/main" id="{AE11492C-504A-D24A-A8B3-B270420FE00E}"/>
              </a:ext>
            </a:extLst>
          </p:cNvPr>
          <p:cNvSpPr>
            <a:spLocks noGrp="1"/>
          </p:cNvSpPr>
          <p:nvPr>
            <p:ph type="ctrTitle"/>
          </p:nvPr>
        </p:nvSpPr>
        <p:spPr>
          <a:xfrm>
            <a:off x="3927196" y="2368175"/>
            <a:ext cx="3240087" cy="516313"/>
          </a:xfrm>
          <a:prstGeom prst="ellipse">
            <a:avLst/>
          </a:prstGeom>
          <a:noFill/>
          <a:ln w="57150">
            <a:solidFill>
              <a:srgbClr val="FF0000"/>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ormAutofit fontScale="90000"/>
          </a:bodyPr>
          <a:lstStyle/>
          <a:p>
            <a:pPr>
              <a:defRPr/>
            </a:pPr>
            <a:endParaRPr lang="en-US" dirty="0"/>
          </a:p>
        </p:txBody>
      </p:sp>
      <p:sp>
        <p:nvSpPr>
          <p:cNvPr id="15" name="Oval 14">
            <a:extLst>
              <a:ext uri="{FF2B5EF4-FFF2-40B4-BE49-F238E27FC236}">
                <a16:creationId xmlns:a16="http://schemas.microsoft.com/office/drawing/2014/main" id="{CC258F03-34E1-E134-0295-1629557DFBEA}"/>
              </a:ext>
            </a:extLst>
          </p:cNvPr>
          <p:cNvSpPr/>
          <p:nvPr/>
        </p:nvSpPr>
        <p:spPr>
          <a:xfrm>
            <a:off x="3927196" y="2944437"/>
            <a:ext cx="3240087" cy="3582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ounded Rectangular Callout 15">
            <a:extLst>
              <a:ext uri="{FF2B5EF4-FFF2-40B4-BE49-F238E27FC236}">
                <a16:creationId xmlns:a16="http://schemas.microsoft.com/office/drawing/2014/main" id="{C634C8A7-0D3B-7F6C-3E85-F47964E955FC}"/>
              </a:ext>
            </a:extLst>
          </p:cNvPr>
          <p:cNvSpPr/>
          <p:nvPr/>
        </p:nvSpPr>
        <p:spPr>
          <a:xfrm>
            <a:off x="6240464" y="358775"/>
            <a:ext cx="3851275" cy="431800"/>
          </a:xfrm>
          <a:prstGeom prst="wedgeRoundRectCallout">
            <a:avLst>
              <a:gd name="adj1" fmla="val -56946"/>
              <a:gd name="adj2" fmla="val 57174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err="1"/>
              <a:t>Completati</a:t>
            </a:r>
            <a:r>
              <a:rPr lang="en-US" sz="1400" b="1" dirty="0"/>
              <a:t> </a:t>
            </a:r>
            <a:r>
              <a:rPr lang="en-US" sz="1400" b="1" dirty="0" err="1"/>
              <a:t>titlul</a:t>
            </a:r>
            <a:r>
              <a:rPr lang="en-US" sz="1400" b="1" dirty="0"/>
              <a:t> </a:t>
            </a:r>
            <a:r>
              <a:rPr lang="en-US" sz="1400" b="1" dirty="0" err="1"/>
              <a:t>proiectului</a:t>
            </a:r>
            <a:r>
              <a:rPr lang="en-US" sz="1400" b="1" dirty="0"/>
              <a:t> </a:t>
            </a:r>
            <a:r>
              <a:rPr lang="en-US" sz="1400" b="1" dirty="0" err="1"/>
              <a:t>si</a:t>
            </a:r>
            <a:r>
              <a:rPr lang="en-US" sz="1400" b="1" dirty="0"/>
              <a:t> </a:t>
            </a:r>
            <a:r>
              <a:rPr lang="en-US" sz="1400" b="1" dirty="0" err="1"/>
              <a:t>denumirea</a:t>
            </a:r>
            <a:r>
              <a:rPr lang="en-US" sz="1400" b="1" dirty="0"/>
              <a:t> </a:t>
            </a:r>
            <a:r>
              <a:rPr lang="en-US" sz="1400" b="1" dirty="0" err="1"/>
              <a:t>institutiei</a:t>
            </a:r>
            <a:r>
              <a:rPr lang="en-US" sz="1400" b="1" dirty="0"/>
              <a:t> </a:t>
            </a:r>
            <a:r>
              <a:rPr lang="en-US" sz="1400" b="1" dirty="0" err="1"/>
              <a:t>promotoare</a:t>
            </a:r>
            <a:endParaRPr lang="en-US" sz="1400" b="1" dirty="0"/>
          </a:p>
        </p:txBody>
      </p:sp>
      <p:sp>
        <p:nvSpPr>
          <p:cNvPr id="12" name="Rounded Rectangular Callout 11">
            <a:extLst>
              <a:ext uri="{FF2B5EF4-FFF2-40B4-BE49-F238E27FC236}">
                <a16:creationId xmlns:a16="http://schemas.microsoft.com/office/drawing/2014/main" id="{4C036CCD-86FD-6C34-E003-D32C42964D69}"/>
              </a:ext>
            </a:extLst>
          </p:cNvPr>
          <p:cNvSpPr/>
          <p:nvPr/>
        </p:nvSpPr>
        <p:spPr>
          <a:xfrm>
            <a:off x="1524001" y="0"/>
            <a:ext cx="3635375" cy="4365625"/>
          </a:xfrm>
          <a:prstGeom prst="wedgeRoundRectCallout">
            <a:avLst>
              <a:gd name="adj1" fmla="val 90837"/>
              <a:gd name="adj2" fmla="val 7436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err="1"/>
              <a:t>Daca</a:t>
            </a:r>
            <a:r>
              <a:rPr lang="en-US" sz="1400" b="1" dirty="0"/>
              <a:t> nu </a:t>
            </a:r>
            <a:r>
              <a:rPr lang="en-US" sz="1400" b="1" dirty="0" err="1"/>
              <a:t>ati</a:t>
            </a:r>
            <a:r>
              <a:rPr lang="en-US" sz="1400" b="1" dirty="0"/>
              <a:t> </a:t>
            </a:r>
            <a:r>
              <a:rPr lang="en-US" sz="1400" b="1" dirty="0" err="1"/>
              <a:t>facut</a:t>
            </a:r>
            <a:r>
              <a:rPr lang="en-US" sz="1400" b="1" dirty="0"/>
              <a:t> </a:t>
            </a:r>
            <a:r>
              <a:rPr lang="en-US" sz="1400" b="1" dirty="0" err="1"/>
              <a:t>transferuri</a:t>
            </a:r>
            <a:r>
              <a:rPr lang="en-US" sz="1400" b="1" dirty="0"/>
              <a:t> </a:t>
            </a:r>
            <a:r>
              <a:rPr lang="en-US" sz="1400" b="1" dirty="0" err="1"/>
              <a:t>intre</a:t>
            </a:r>
            <a:r>
              <a:rPr lang="en-US" sz="1400" b="1" dirty="0"/>
              <a:t> </a:t>
            </a:r>
            <a:r>
              <a:rPr lang="en-US" sz="1400" b="1" dirty="0" err="1"/>
              <a:t>capitole</a:t>
            </a:r>
            <a:r>
              <a:rPr lang="en-US" sz="1400" b="1" dirty="0"/>
              <a:t> </a:t>
            </a:r>
            <a:r>
              <a:rPr lang="en-US" sz="1400" b="1" dirty="0" err="1"/>
              <a:t>bugetare</a:t>
            </a:r>
            <a:r>
              <a:rPr lang="en-US" sz="1400" b="1" dirty="0"/>
              <a:t> l</a:t>
            </a:r>
            <a:r>
              <a:rPr lang="ro-RO" sz="1400" b="1" dirty="0"/>
              <a:t>asati 0 peste tot între capitole bugetare</a:t>
            </a:r>
            <a:r>
              <a:rPr lang="en-US" sz="1400" b="1" dirty="0"/>
              <a:t>.</a:t>
            </a:r>
          </a:p>
          <a:p>
            <a:pPr algn="ctr">
              <a:defRPr/>
            </a:pPr>
            <a:r>
              <a:rPr lang="en-US" sz="1400" b="1" dirty="0" err="1"/>
              <a:t>Daca</a:t>
            </a:r>
            <a:r>
              <a:rPr lang="en-US" sz="1400" b="1" dirty="0"/>
              <a:t> </a:t>
            </a:r>
            <a:r>
              <a:rPr lang="en-US" sz="1400" b="1" dirty="0" err="1"/>
              <a:t>ati</a:t>
            </a:r>
            <a:r>
              <a:rPr lang="en-US" sz="1400" b="1" dirty="0"/>
              <a:t> </a:t>
            </a:r>
            <a:r>
              <a:rPr lang="en-US" sz="1400" b="1" dirty="0" err="1"/>
              <a:t>facut</a:t>
            </a:r>
            <a:r>
              <a:rPr lang="en-US" sz="1400" b="1" dirty="0"/>
              <a:t> </a:t>
            </a:r>
            <a:r>
              <a:rPr lang="en-US" sz="1400" b="1" dirty="0" err="1"/>
              <a:t>transferuri</a:t>
            </a:r>
            <a:r>
              <a:rPr lang="en-US" sz="1400" b="1" dirty="0"/>
              <a:t>, de </a:t>
            </a:r>
            <a:r>
              <a:rPr lang="en-US" sz="1400" b="1" dirty="0" err="1"/>
              <a:t>unde</a:t>
            </a:r>
            <a:r>
              <a:rPr lang="en-US" sz="1400" b="1" dirty="0"/>
              <a:t>  </a:t>
            </a:r>
            <a:r>
              <a:rPr lang="en-US" sz="1400" b="1" dirty="0" err="1"/>
              <a:t>pleaca</a:t>
            </a:r>
            <a:r>
              <a:rPr lang="en-US" sz="1400" b="1" dirty="0"/>
              <a:t> </a:t>
            </a:r>
            <a:r>
              <a:rPr lang="en-US" sz="1400" b="1" dirty="0" err="1"/>
              <a:t>suma</a:t>
            </a:r>
            <a:r>
              <a:rPr lang="en-US" sz="1400" b="1" dirty="0"/>
              <a:t>, </a:t>
            </a:r>
            <a:r>
              <a:rPr lang="en-US" sz="1400" b="1" dirty="0" err="1"/>
              <a:t>notati</a:t>
            </a:r>
            <a:r>
              <a:rPr lang="en-US" sz="1400" b="1" dirty="0"/>
              <a:t> </a:t>
            </a:r>
            <a:r>
              <a:rPr lang="en-US" sz="1400" b="1" dirty="0" err="1"/>
              <a:t>suma</a:t>
            </a:r>
            <a:r>
              <a:rPr lang="en-US" sz="1400" b="1" dirty="0"/>
              <a:t> cu -, </a:t>
            </a:r>
            <a:r>
              <a:rPr lang="en-US" sz="1400" b="1" dirty="0" err="1"/>
              <a:t>unde</a:t>
            </a:r>
            <a:r>
              <a:rPr lang="en-US" sz="1400" b="1" dirty="0"/>
              <a:t> </a:t>
            </a:r>
            <a:r>
              <a:rPr lang="en-US" sz="1400" b="1" dirty="0" err="1"/>
              <a:t>pleaca</a:t>
            </a:r>
            <a:r>
              <a:rPr lang="en-US" sz="1400" b="1" dirty="0"/>
              <a:t> </a:t>
            </a:r>
            <a:r>
              <a:rPr lang="en-US" sz="1400" b="1" dirty="0" err="1"/>
              <a:t>suma</a:t>
            </a:r>
            <a:r>
              <a:rPr lang="en-US" sz="1400" b="1" dirty="0"/>
              <a:t> o </a:t>
            </a:r>
            <a:r>
              <a:rPr lang="en-US" sz="1400" b="1" dirty="0" err="1"/>
              <a:t>notati</a:t>
            </a:r>
            <a:r>
              <a:rPr lang="en-US" sz="1400" b="1" dirty="0"/>
              <a:t>  cu + .</a:t>
            </a:r>
          </a:p>
          <a:p>
            <a:pPr algn="ctr">
              <a:defRPr/>
            </a:pPr>
            <a:endParaRPr lang="en-US" sz="1400" b="1" dirty="0"/>
          </a:p>
          <a:p>
            <a:pPr algn="ctr">
              <a:defRPr/>
            </a:pPr>
            <a:r>
              <a:rPr lang="en-US" sz="1400" b="1" dirty="0"/>
              <a:t>De </a:t>
            </a:r>
            <a:r>
              <a:rPr lang="en-US" sz="1400" b="1" dirty="0" err="1"/>
              <a:t>exemplu</a:t>
            </a:r>
            <a:r>
              <a:rPr lang="en-US" sz="1400" b="1" dirty="0"/>
              <a:t>, </a:t>
            </a:r>
            <a:r>
              <a:rPr lang="en-US" sz="1400" b="1" dirty="0" err="1"/>
              <a:t>daca</a:t>
            </a:r>
            <a:r>
              <a:rPr lang="en-US" sz="1400" b="1" dirty="0"/>
              <a:t> </a:t>
            </a:r>
            <a:r>
              <a:rPr lang="en-US" sz="1400" b="1" dirty="0" err="1"/>
              <a:t>ati</a:t>
            </a:r>
            <a:r>
              <a:rPr lang="en-US" sz="1400" b="1" dirty="0"/>
              <a:t> </a:t>
            </a:r>
            <a:r>
              <a:rPr lang="en-US" sz="1400" b="1" dirty="0" err="1"/>
              <a:t>transferat</a:t>
            </a:r>
            <a:r>
              <a:rPr lang="en-US" sz="1400" b="1" dirty="0"/>
              <a:t> 275 Euro de la </a:t>
            </a:r>
            <a:r>
              <a:rPr lang="en-US" sz="1400" b="1" dirty="0" err="1"/>
              <a:t>capitolul</a:t>
            </a:r>
            <a:r>
              <a:rPr lang="en-US" sz="1400" b="1" dirty="0"/>
              <a:t>  </a:t>
            </a:r>
            <a:r>
              <a:rPr lang="en-US" sz="1400" b="1" dirty="0" err="1"/>
              <a:t>Sprijin</a:t>
            </a:r>
            <a:r>
              <a:rPr lang="en-US" sz="1400" b="1" dirty="0"/>
              <a:t> </a:t>
            </a:r>
            <a:r>
              <a:rPr lang="en-US" sz="1400" b="1" dirty="0" err="1"/>
              <a:t>organizare</a:t>
            </a:r>
            <a:r>
              <a:rPr lang="en-US" sz="1400" b="1" dirty="0"/>
              <a:t> </a:t>
            </a:r>
            <a:r>
              <a:rPr lang="en-US" sz="1400" b="1" dirty="0" err="1"/>
              <a:t>molilitati</a:t>
            </a:r>
            <a:r>
              <a:rPr lang="en-US" sz="1400" b="1" dirty="0"/>
              <a:t>  la </a:t>
            </a:r>
            <a:r>
              <a:rPr lang="en-US" sz="1400" b="1" dirty="0" err="1"/>
              <a:t>capitolul</a:t>
            </a:r>
            <a:r>
              <a:rPr lang="en-US" sz="1400" b="1" dirty="0"/>
              <a:t> Transport, </a:t>
            </a:r>
            <a:r>
              <a:rPr lang="en-US" sz="1400" b="1" dirty="0" err="1"/>
              <a:t>veti</a:t>
            </a:r>
            <a:r>
              <a:rPr lang="en-US" sz="1400" b="1" dirty="0"/>
              <a:t> </a:t>
            </a:r>
            <a:r>
              <a:rPr lang="en-US" sz="1400" b="1" dirty="0" err="1"/>
              <a:t>scrie</a:t>
            </a:r>
            <a:r>
              <a:rPr lang="en-US" sz="1400" b="1" dirty="0"/>
              <a:t>   -275 la </a:t>
            </a:r>
            <a:r>
              <a:rPr lang="en-US" sz="1400" b="1" dirty="0" err="1"/>
              <a:t>capitolul</a:t>
            </a:r>
            <a:r>
              <a:rPr lang="en-US" sz="1400" b="1" dirty="0"/>
              <a:t> </a:t>
            </a:r>
            <a:r>
              <a:rPr lang="en-US" sz="1400" b="1" dirty="0" err="1"/>
              <a:t>Sprijin</a:t>
            </a:r>
            <a:r>
              <a:rPr lang="en-US" sz="1400" b="1" dirty="0"/>
              <a:t> </a:t>
            </a:r>
            <a:r>
              <a:rPr lang="en-US" sz="1400" b="1" dirty="0" err="1"/>
              <a:t>organizare</a:t>
            </a:r>
            <a:r>
              <a:rPr lang="en-US" sz="1400" b="1" dirty="0"/>
              <a:t> mobilitati </a:t>
            </a:r>
            <a:r>
              <a:rPr lang="en-US" sz="1400" b="1" dirty="0" err="1"/>
              <a:t>si</a:t>
            </a:r>
            <a:r>
              <a:rPr lang="en-US" sz="1400" b="1" dirty="0"/>
              <a:t> 275 la </a:t>
            </a:r>
            <a:r>
              <a:rPr lang="en-US" sz="1400" b="1" dirty="0" err="1"/>
              <a:t>capitolul</a:t>
            </a:r>
            <a:r>
              <a:rPr lang="en-US" sz="1400" b="1" dirty="0"/>
              <a:t> Transport</a:t>
            </a:r>
          </a:p>
          <a:p>
            <a:pPr algn="ctr">
              <a:defRPr/>
            </a:pPr>
            <a:endParaRPr lang="en-US" sz="1400" b="1" dirty="0"/>
          </a:p>
          <a:p>
            <a:pPr algn="ctr">
              <a:defRPr/>
            </a:pPr>
            <a:r>
              <a:rPr lang="en-US" b="1" dirty="0" err="1">
                <a:solidFill>
                  <a:srgbClr val="FF0000"/>
                </a:solidFill>
              </a:rPr>
              <a:t>Transferurile</a:t>
            </a:r>
            <a:r>
              <a:rPr lang="en-US" b="1" dirty="0">
                <a:solidFill>
                  <a:srgbClr val="FF0000"/>
                </a:solidFill>
              </a:rPr>
              <a:t> </a:t>
            </a:r>
            <a:r>
              <a:rPr lang="en-US" b="1" dirty="0" err="1">
                <a:solidFill>
                  <a:srgbClr val="FF0000"/>
                </a:solidFill>
              </a:rPr>
              <a:t>trebuie</a:t>
            </a:r>
            <a:r>
              <a:rPr lang="en-US" b="1" dirty="0">
                <a:solidFill>
                  <a:srgbClr val="FF0000"/>
                </a:solidFill>
              </a:rPr>
              <a:t> </a:t>
            </a:r>
            <a:r>
              <a:rPr lang="en-US" b="1" dirty="0" err="1">
                <a:solidFill>
                  <a:srgbClr val="FF0000"/>
                </a:solidFill>
              </a:rPr>
              <a:t>facute</a:t>
            </a:r>
            <a:r>
              <a:rPr lang="en-US" b="1" dirty="0">
                <a:solidFill>
                  <a:srgbClr val="FF0000"/>
                </a:solidFill>
              </a:rPr>
              <a:t> cu </a:t>
            </a:r>
            <a:r>
              <a:rPr lang="en-US" b="1" dirty="0" err="1">
                <a:solidFill>
                  <a:srgbClr val="FF0000"/>
                </a:solidFill>
              </a:rPr>
              <a:t>notificarea</a:t>
            </a:r>
            <a:r>
              <a:rPr lang="en-US" b="1" dirty="0">
                <a:solidFill>
                  <a:srgbClr val="FF0000"/>
                </a:solidFill>
              </a:rPr>
              <a:t>  ANPCDEFP</a:t>
            </a:r>
            <a:r>
              <a:rPr lang="ro-RO" b="1" dirty="0">
                <a:solidFill>
                  <a:srgbClr val="FF0000"/>
                </a:solidFill>
              </a:rPr>
              <a:t>, iar în cazul dumneavoastră nu s-au făcut transferuri, deci toată coloana rămâne cu 0</a:t>
            </a:r>
            <a:endParaRPr lang="en-US" b="1" dirty="0">
              <a:solidFill>
                <a:srgbClr val="FF0000"/>
              </a:solidFill>
            </a:endParaRPr>
          </a:p>
          <a:p>
            <a:pPr algn="ctr">
              <a:defRPr/>
            </a:pPr>
            <a:endParaRPr lang="en-US" sz="14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8">
                                            <p:txEl>
                                              <p:pRg st="0" end="0"/>
                                            </p:txEl>
                                          </p:spTgt>
                                        </p:tgtEl>
                                      </p:cBhvr>
                                      <p:by x="150000" y="150000"/>
                                    </p:animScale>
                                  </p:childTnLst>
                                </p:cTn>
                              </p:par>
                            </p:childTnLst>
                          </p:cTn>
                        </p:par>
                      </p:childTnLst>
                    </p:cTn>
                  </p:par>
                  <p:par>
                    <p:cTn id="7" fill="hold" nodeType="clickPar">
                      <p:stCondLst>
                        <p:cond delay="indefinite"/>
                      </p:stCondLst>
                      <p:childTnLst>
                        <p:par>
                          <p:cTn id="8" fill="hold" nodeType="withGroup">
                            <p:stCondLst>
                              <p:cond delay="0"/>
                            </p:stCondLst>
                            <p:childTnLst>
                              <p:par>
                                <p:cTn id="9" presetID="5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70" decel="100000"/>
                                        <p:tgtEl>
                                          <p:spTgt spid="5"/>
                                        </p:tgtEl>
                                      </p:cBhvr>
                                    </p:animEffect>
                                    <p:animScale>
                                      <p:cBhvr>
                                        <p:cTn id="12" dur="770" decel="100000"/>
                                        <p:tgtEl>
                                          <p:spTgt spid="5"/>
                                        </p:tgtEl>
                                      </p:cBhvr>
                                      <p:from x="10000" y="10000"/>
                                      <p:to x="200000" y="450000"/>
                                    </p:animScale>
                                    <p:animScale>
                                      <p:cBhvr>
                                        <p:cTn id="13" dur="1230" accel="100000" fill="hold">
                                          <p:stCondLst>
                                            <p:cond delay="770"/>
                                          </p:stCondLst>
                                        </p:cTn>
                                        <p:tgtEl>
                                          <p:spTgt spid="5"/>
                                        </p:tgtEl>
                                      </p:cBhvr>
                                      <p:from x="200000" y="450000"/>
                                      <p:to x="100000" y="100000"/>
                                    </p:animScale>
                                    <p:set>
                                      <p:cBhvr>
                                        <p:cTn id="14" dur="770" fill="hold"/>
                                        <p:tgtEl>
                                          <p:spTgt spid="5"/>
                                        </p:tgtEl>
                                        <p:attrNameLst>
                                          <p:attrName>ppt_x</p:attrName>
                                        </p:attrNameLst>
                                      </p:cBhvr>
                                      <p:to>
                                        <p:strVal val="(0.5)"/>
                                      </p:to>
                                    </p:set>
                                    <p:anim from="(0.5)" to="(#ppt_x)" calcmode="lin" valueType="num">
                                      <p:cBhvr>
                                        <p:cTn id="15" dur="1230" accel="100000" fill="hold">
                                          <p:stCondLst>
                                            <p:cond delay="770"/>
                                          </p:stCondLst>
                                        </p:cTn>
                                        <p:tgtEl>
                                          <p:spTgt spid="5"/>
                                        </p:tgtEl>
                                        <p:attrNameLst>
                                          <p:attrName>ppt_x</p:attrName>
                                        </p:attrNameLst>
                                      </p:cBhvr>
                                    </p:anim>
                                    <p:set>
                                      <p:cBhvr>
                                        <p:cTn id="16" dur="770" fill="hold"/>
                                        <p:tgtEl>
                                          <p:spTgt spid="5"/>
                                        </p:tgtEl>
                                        <p:attrNameLst>
                                          <p:attrName>ppt_y</p:attrName>
                                        </p:attrNameLst>
                                      </p:cBhvr>
                                      <p:to>
                                        <p:strVal val="(#ppt_y+0.4)"/>
                                      </p:to>
                                    </p:set>
                                    <p:anim from="(#ppt_y+0.4)" to="(#ppt_y)" calcmode="lin" valueType="num">
                                      <p:cBhvr>
                                        <p:cTn id="17" dur="1230" accel="100000" fill="hold">
                                          <p:stCondLst>
                                            <p:cond delay="770"/>
                                          </p:stCondLst>
                                        </p:cTn>
                                        <p:tgtEl>
                                          <p:spTgt spid="5"/>
                                        </p:tgtEl>
                                        <p:attrNameLst>
                                          <p:attrName>ppt_y</p:attrName>
                                        </p:attrNameLst>
                                      </p:cBhvr>
                                    </p:anim>
                                  </p:childTnLst>
                                </p:cTn>
                              </p:par>
                              <p:par>
                                <p:cTn id="18" presetID="5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770" decel="100000"/>
                                        <p:tgtEl>
                                          <p:spTgt spid="6"/>
                                        </p:tgtEl>
                                      </p:cBhvr>
                                    </p:animEffect>
                                    <p:animScale>
                                      <p:cBhvr>
                                        <p:cTn id="21" dur="770" decel="100000"/>
                                        <p:tgtEl>
                                          <p:spTgt spid="6"/>
                                        </p:tgtEl>
                                      </p:cBhvr>
                                      <p:from x="10000" y="10000"/>
                                      <p:to x="200000" y="450000"/>
                                    </p:animScale>
                                    <p:animScale>
                                      <p:cBhvr>
                                        <p:cTn id="22" dur="1230" accel="100000" fill="hold">
                                          <p:stCondLst>
                                            <p:cond delay="770"/>
                                          </p:stCondLst>
                                        </p:cTn>
                                        <p:tgtEl>
                                          <p:spTgt spid="6"/>
                                        </p:tgtEl>
                                      </p:cBhvr>
                                      <p:from x="200000" y="450000"/>
                                      <p:to x="100000" y="100000"/>
                                    </p:animScale>
                                    <p:set>
                                      <p:cBhvr>
                                        <p:cTn id="23" dur="770" fill="hold"/>
                                        <p:tgtEl>
                                          <p:spTgt spid="6"/>
                                        </p:tgtEl>
                                        <p:attrNameLst>
                                          <p:attrName>ppt_x</p:attrName>
                                        </p:attrNameLst>
                                      </p:cBhvr>
                                      <p:to>
                                        <p:strVal val="(0.5)"/>
                                      </p:to>
                                    </p:set>
                                    <p:anim from="(0.5)" to="(#ppt_x)" calcmode="lin" valueType="num">
                                      <p:cBhvr>
                                        <p:cTn id="24" dur="1230" accel="100000" fill="hold">
                                          <p:stCondLst>
                                            <p:cond delay="770"/>
                                          </p:stCondLst>
                                        </p:cTn>
                                        <p:tgtEl>
                                          <p:spTgt spid="6"/>
                                        </p:tgtEl>
                                        <p:attrNameLst>
                                          <p:attrName>ppt_x</p:attrName>
                                        </p:attrNameLst>
                                      </p:cBhvr>
                                    </p:anim>
                                    <p:set>
                                      <p:cBhvr>
                                        <p:cTn id="25" dur="770" fill="hold"/>
                                        <p:tgtEl>
                                          <p:spTgt spid="6"/>
                                        </p:tgtEl>
                                        <p:attrNameLst>
                                          <p:attrName>ppt_y</p:attrName>
                                        </p:attrNameLst>
                                      </p:cBhvr>
                                      <p:to>
                                        <p:strVal val="(#ppt_y+0.4)"/>
                                      </p:to>
                                    </p:set>
                                    <p:anim from="(#ppt_y+0.4)" to="(#ppt_y)" calcmode="lin" valueType="num">
                                      <p:cBhvr>
                                        <p:cTn id="26" dur="1230" accel="100000" fill="hold">
                                          <p:stCondLst>
                                            <p:cond delay="770"/>
                                          </p:stCondLst>
                                        </p:cTn>
                                        <p:tgtEl>
                                          <p:spTgt spid="6"/>
                                        </p:tgtEl>
                                        <p:attrNameLst>
                                          <p:attrName>ppt_y</p:attrName>
                                        </p:attrNameLst>
                                      </p:cBhvr>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770" decel="100000"/>
                                        <p:tgtEl>
                                          <p:spTgt spid="7"/>
                                        </p:tgtEl>
                                      </p:cBhvr>
                                    </p:animEffect>
                                    <p:animScale>
                                      <p:cBhvr>
                                        <p:cTn id="32" dur="770" decel="100000"/>
                                        <p:tgtEl>
                                          <p:spTgt spid="7"/>
                                        </p:tgtEl>
                                      </p:cBhvr>
                                      <p:from x="10000" y="10000"/>
                                      <p:to x="200000" y="450000"/>
                                    </p:animScale>
                                    <p:animScale>
                                      <p:cBhvr>
                                        <p:cTn id="33" dur="1230" accel="100000" fill="hold">
                                          <p:stCondLst>
                                            <p:cond delay="770"/>
                                          </p:stCondLst>
                                        </p:cTn>
                                        <p:tgtEl>
                                          <p:spTgt spid="7"/>
                                        </p:tgtEl>
                                      </p:cBhvr>
                                      <p:from x="200000" y="450000"/>
                                      <p:to x="100000" y="100000"/>
                                    </p:animScale>
                                    <p:set>
                                      <p:cBhvr>
                                        <p:cTn id="34" dur="770" fill="hold"/>
                                        <p:tgtEl>
                                          <p:spTgt spid="7"/>
                                        </p:tgtEl>
                                        <p:attrNameLst>
                                          <p:attrName>ppt_x</p:attrName>
                                        </p:attrNameLst>
                                      </p:cBhvr>
                                      <p:to>
                                        <p:strVal val="(0.5)"/>
                                      </p:to>
                                    </p:set>
                                    <p:anim from="(0.5)" to="(#ppt_x)" calcmode="lin" valueType="num">
                                      <p:cBhvr>
                                        <p:cTn id="35" dur="1230" accel="100000" fill="hold">
                                          <p:stCondLst>
                                            <p:cond delay="770"/>
                                          </p:stCondLst>
                                        </p:cTn>
                                        <p:tgtEl>
                                          <p:spTgt spid="7"/>
                                        </p:tgtEl>
                                        <p:attrNameLst>
                                          <p:attrName>ppt_x</p:attrName>
                                        </p:attrNameLst>
                                      </p:cBhvr>
                                    </p:anim>
                                    <p:set>
                                      <p:cBhvr>
                                        <p:cTn id="36" dur="770" fill="hold"/>
                                        <p:tgtEl>
                                          <p:spTgt spid="7"/>
                                        </p:tgtEl>
                                        <p:attrNameLst>
                                          <p:attrName>ppt_y</p:attrName>
                                        </p:attrNameLst>
                                      </p:cBhvr>
                                      <p:to>
                                        <p:strVal val="(#ppt_y+0.4)"/>
                                      </p:to>
                                    </p:set>
                                    <p:anim from="(#ppt_y+0.4)" to="(#ppt_y)" calcmode="lin" valueType="num">
                                      <p:cBhvr>
                                        <p:cTn id="37" dur="1230" accel="100000" fill="hold">
                                          <p:stCondLst>
                                            <p:cond delay="770"/>
                                          </p:stCondLst>
                                        </p:cTn>
                                        <p:tgtEl>
                                          <p:spTgt spid="7"/>
                                        </p:tgtEl>
                                        <p:attrNameLst>
                                          <p:attrName>ppt_y</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51"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770" decel="100000"/>
                                        <p:tgtEl>
                                          <p:spTgt spid="14"/>
                                        </p:tgtEl>
                                      </p:cBhvr>
                                    </p:animEffect>
                                    <p:animScale>
                                      <p:cBhvr>
                                        <p:cTn id="43" dur="770" decel="100000"/>
                                        <p:tgtEl>
                                          <p:spTgt spid="14"/>
                                        </p:tgtEl>
                                      </p:cBhvr>
                                      <p:from x="10000" y="10000"/>
                                      <p:to x="200000" y="450000"/>
                                    </p:animScale>
                                    <p:animScale>
                                      <p:cBhvr>
                                        <p:cTn id="44" dur="1230" accel="100000" fill="hold">
                                          <p:stCondLst>
                                            <p:cond delay="770"/>
                                          </p:stCondLst>
                                        </p:cTn>
                                        <p:tgtEl>
                                          <p:spTgt spid="14"/>
                                        </p:tgtEl>
                                      </p:cBhvr>
                                      <p:from x="200000" y="450000"/>
                                      <p:to x="100000" y="100000"/>
                                    </p:animScale>
                                    <p:set>
                                      <p:cBhvr>
                                        <p:cTn id="45" dur="770" fill="hold"/>
                                        <p:tgtEl>
                                          <p:spTgt spid="14"/>
                                        </p:tgtEl>
                                        <p:attrNameLst>
                                          <p:attrName>ppt_x</p:attrName>
                                        </p:attrNameLst>
                                      </p:cBhvr>
                                      <p:to>
                                        <p:strVal val="(0.5)"/>
                                      </p:to>
                                    </p:set>
                                    <p:anim from="(0.5)" to="(#ppt_x)" calcmode="lin" valueType="num">
                                      <p:cBhvr>
                                        <p:cTn id="46" dur="1230" accel="100000" fill="hold">
                                          <p:stCondLst>
                                            <p:cond delay="770"/>
                                          </p:stCondLst>
                                        </p:cTn>
                                        <p:tgtEl>
                                          <p:spTgt spid="14"/>
                                        </p:tgtEl>
                                        <p:attrNameLst>
                                          <p:attrName>ppt_x</p:attrName>
                                        </p:attrNameLst>
                                      </p:cBhvr>
                                    </p:anim>
                                    <p:set>
                                      <p:cBhvr>
                                        <p:cTn id="47" dur="770" fill="hold"/>
                                        <p:tgtEl>
                                          <p:spTgt spid="14"/>
                                        </p:tgtEl>
                                        <p:attrNameLst>
                                          <p:attrName>ppt_y</p:attrName>
                                        </p:attrNameLst>
                                      </p:cBhvr>
                                      <p:to>
                                        <p:strVal val="(#ppt_y+0.4)"/>
                                      </p:to>
                                    </p:set>
                                    <p:anim from="(#ppt_y+0.4)" to="(#ppt_y)" calcmode="lin" valueType="num">
                                      <p:cBhvr>
                                        <p:cTn id="48" dur="1230" accel="100000" fill="hold">
                                          <p:stCondLst>
                                            <p:cond delay="770"/>
                                          </p:stCondLst>
                                        </p:cTn>
                                        <p:tgtEl>
                                          <p:spTgt spid="14"/>
                                        </p:tgtEl>
                                        <p:attrNameLst>
                                          <p:attrName>ppt_y</p:attrName>
                                        </p:attrNameLst>
                                      </p:cBhvr>
                                    </p:anim>
                                  </p:childTnLst>
                                </p:cTn>
                              </p:par>
                              <p:par>
                                <p:cTn id="49" presetID="51"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770" decel="100000"/>
                                        <p:tgtEl>
                                          <p:spTgt spid="15"/>
                                        </p:tgtEl>
                                      </p:cBhvr>
                                    </p:animEffect>
                                    <p:animScale>
                                      <p:cBhvr>
                                        <p:cTn id="52" dur="770" decel="100000"/>
                                        <p:tgtEl>
                                          <p:spTgt spid="15"/>
                                        </p:tgtEl>
                                      </p:cBhvr>
                                      <p:from x="10000" y="10000"/>
                                      <p:to x="200000" y="450000"/>
                                    </p:animScale>
                                    <p:animScale>
                                      <p:cBhvr>
                                        <p:cTn id="53" dur="1230" accel="100000" fill="hold">
                                          <p:stCondLst>
                                            <p:cond delay="770"/>
                                          </p:stCondLst>
                                        </p:cTn>
                                        <p:tgtEl>
                                          <p:spTgt spid="15"/>
                                        </p:tgtEl>
                                      </p:cBhvr>
                                      <p:from x="200000" y="450000"/>
                                      <p:to x="100000" y="100000"/>
                                    </p:animScale>
                                    <p:set>
                                      <p:cBhvr>
                                        <p:cTn id="54" dur="770" fill="hold"/>
                                        <p:tgtEl>
                                          <p:spTgt spid="15"/>
                                        </p:tgtEl>
                                        <p:attrNameLst>
                                          <p:attrName>ppt_x</p:attrName>
                                        </p:attrNameLst>
                                      </p:cBhvr>
                                      <p:to>
                                        <p:strVal val="(0.5)"/>
                                      </p:to>
                                    </p:set>
                                    <p:anim from="(0.5)" to="(#ppt_x)" calcmode="lin" valueType="num">
                                      <p:cBhvr>
                                        <p:cTn id="55" dur="1230" accel="100000" fill="hold">
                                          <p:stCondLst>
                                            <p:cond delay="770"/>
                                          </p:stCondLst>
                                        </p:cTn>
                                        <p:tgtEl>
                                          <p:spTgt spid="15"/>
                                        </p:tgtEl>
                                        <p:attrNameLst>
                                          <p:attrName>ppt_x</p:attrName>
                                        </p:attrNameLst>
                                      </p:cBhvr>
                                    </p:anim>
                                    <p:set>
                                      <p:cBhvr>
                                        <p:cTn id="56" dur="770" fill="hold"/>
                                        <p:tgtEl>
                                          <p:spTgt spid="15"/>
                                        </p:tgtEl>
                                        <p:attrNameLst>
                                          <p:attrName>ppt_y</p:attrName>
                                        </p:attrNameLst>
                                      </p:cBhvr>
                                      <p:to>
                                        <p:strVal val="(#ppt_y+0.4)"/>
                                      </p:to>
                                    </p:set>
                                    <p:anim from="(#ppt_y+0.4)" to="(#ppt_y)" calcmode="lin" valueType="num">
                                      <p:cBhvr>
                                        <p:cTn id="57" dur="1230" accel="100000" fill="hold">
                                          <p:stCondLst>
                                            <p:cond delay="770"/>
                                          </p:stCondLst>
                                        </p:cTn>
                                        <p:tgtEl>
                                          <p:spTgt spid="15"/>
                                        </p:tgtEl>
                                        <p:attrNameLst>
                                          <p:attrName>ppt_y</p:attrName>
                                        </p:attrNameLst>
                                      </p:cBhvr>
                                    </p:anim>
                                  </p:childTnLst>
                                </p:cTn>
                              </p:par>
                              <p:par>
                                <p:cTn id="58" presetID="51"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770" decel="100000"/>
                                        <p:tgtEl>
                                          <p:spTgt spid="16"/>
                                        </p:tgtEl>
                                      </p:cBhvr>
                                    </p:animEffect>
                                    <p:animScale>
                                      <p:cBhvr>
                                        <p:cTn id="61" dur="770" decel="100000"/>
                                        <p:tgtEl>
                                          <p:spTgt spid="16"/>
                                        </p:tgtEl>
                                      </p:cBhvr>
                                      <p:from x="10000" y="10000"/>
                                      <p:to x="200000" y="450000"/>
                                    </p:animScale>
                                    <p:animScale>
                                      <p:cBhvr>
                                        <p:cTn id="62" dur="1230" accel="100000" fill="hold">
                                          <p:stCondLst>
                                            <p:cond delay="770"/>
                                          </p:stCondLst>
                                        </p:cTn>
                                        <p:tgtEl>
                                          <p:spTgt spid="16"/>
                                        </p:tgtEl>
                                      </p:cBhvr>
                                      <p:from x="200000" y="450000"/>
                                      <p:to x="100000" y="100000"/>
                                    </p:animScale>
                                    <p:set>
                                      <p:cBhvr>
                                        <p:cTn id="63" dur="770" fill="hold"/>
                                        <p:tgtEl>
                                          <p:spTgt spid="16"/>
                                        </p:tgtEl>
                                        <p:attrNameLst>
                                          <p:attrName>ppt_x</p:attrName>
                                        </p:attrNameLst>
                                      </p:cBhvr>
                                      <p:to>
                                        <p:strVal val="(0.5)"/>
                                      </p:to>
                                    </p:set>
                                    <p:anim from="(0.5)" to="(#ppt_x)" calcmode="lin" valueType="num">
                                      <p:cBhvr>
                                        <p:cTn id="64" dur="1230" accel="100000" fill="hold">
                                          <p:stCondLst>
                                            <p:cond delay="770"/>
                                          </p:stCondLst>
                                        </p:cTn>
                                        <p:tgtEl>
                                          <p:spTgt spid="16"/>
                                        </p:tgtEl>
                                        <p:attrNameLst>
                                          <p:attrName>ppt_x</p:attrName>
                                        </p:attrNameLst>
                                      </p:cBhvr>
                                    </p:anim>
                                    <p:set>
                                      <p:cBhvr>
                                        <p:cTn id="65" dur="770" fill="hold"/>
                                        <p:tgtEl>
                                          <p:spTgt spid="16"/>
                                        </p:tgtEl>
                                        <p:attrNameLst>
                                          <p:attrName>ppt_y</p:attrName>
                                        </p:attrNameLst>
                                      </p:cBhvr>
                                      <p:to>
                                        <p:strVal val="(#ppt_y+0.4)"/>
                                      </p:to>
                                    </p:set>
                                    <p:anim from="(#ppt_y+0.4)" to="(#ppt_y)" calcmode="lin" valueType="num">
                                      <p:cBhvr>
                                        <p:cTn id="66" dur="1230" accel="100000" fill="hold">
                                          <p:stCondLst>
                                            <p:cond delay="770"/>
                                          </p:stCondLst>
                                        </p:cTn>
                                        <p:tgtEl>
                                          <p:spTgt spid="16"/>
                                        </p:tgtEl>
                                        <p:attrNameLst>
                                          <p:attrName>ppt_y</p:attrName>
                                        </p:attrNameLst>
                                      </p:cBhvr>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51" presetClass="entr" presetSubtype="0"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770" decel="100000"/>
                                        <p:tgtEl>
                                          <p:spTgt spid="9"/>
                                        </p:tgtEl>
                                      </p:cBhvr>
                                    </p:animEffect>
                                    <p:animScale>
                                      <p:cBhvr>
                                        <p:cTn id="72" dur="770" decel="100000"/>
                                        <p:tgtEl>
                                          <p:spTgt spid="9"/>
                                        </p:tgtEl>
                                      </p:cBhvr>
                                      <p:from x="10000" y="10000"/>
                                      <p:to x="200000" y="450000"/>
                                    </p:animScale>
                                    <p:animScale>
                                      <p:cBhvr>
                                        <p:cTn id="73" dur="1230" accel="100000" fill="hold">
                                          <p:stCondLst>
                                            <p:cond delay="770"/>
                                          </p:stCondLst>
                                        </p:cTn>
                                        <p:tgtEl>
                                          <p:spTgt spid="9"/>
                                        </p:tgtEl>
                                      </p:cBhvr>
                                      <p:from x="200000" y="450000"/>
                                      <p:to x="100000" y="100000"/>
                                    </p:animScale>
                                    <p:set>
                                      <p:cBhvr>
                                        <p:cTn id="74" dur="770" fill="hold"/>
                                        <p:tgtEl>
                                          <p:spTgt spid="9"/>
                                        </p:tgtEl>
                                        <p:attrNameLst>
                                          <p:attrName>ppt_x</p:attrName>
                                        </p:attrNameLst>
                                      </p:cBhvr>
                                      <p:to>
                                        <p:strVal val="(0.5)"/>
                                      </p:to>
                                    </p:set>
                                    <p:anim from="(0.5)" to="(#ppt_x)" calcmode="lin" valueType="num">
                                      <p:cBhvr>
                                        <p:cTn id="75" dur="1230" accel="100000" fill="hold">
                                          <p:stCondLst>
                                            <p:cond delay="770"/>
                                          </p:stCondLst>
                                        </p:cTn>
                                        <p:tgtEl>
                                          <p:spTgt spid="9"/>
                                        </p:tgtEl>
                                        <p:attrNameLst>
                                          <p:attrName>ppt_x</p:attrName>
                                        </p:attrNameLst>
                                      </p:cBhvr>
                                    </p:anim>
                                    <p:set>
                                      <p:cBhvr>
                                        <p:cTn id="76" dur="770" fill="hold"/>
                                        <p:tgtEl>
                                          <p:spTgt spid="9"/>
                                        </p:tgtEl>
                                        <p:attrNameLst>
                                          <p:attrName>ppt_y</p:attrName>
                                        </p:attrNameLst>
                                      </p:cBhvr>
                                      <p:to>
                                        <p:strVal val="(#ppt_y+0.4)"/>
                                      </p:to>
                                    </p:set>
                                    <p:anim from="(#ppt_y+0.4)" to="(#ppt_y)" calcmode="lin" valueType="num">
                                      <p:cBhvr>
                                        <p:cTn id="77" dur="1230" accel="100000" fill="hold">
                                          <p:stCondLst>
                                            <p:cond delay="770"/>
                                          </p:stCondLst>
                                        </p:cTn>
                                        <p:tgtEl>
                                          <p:spTgt spid="9"/>
                                        </p:tgtEl>
                                        <p:attrNameLst>
                                          <p:attrName>ppt_y</p:attrName>
                                        </p:attrNameLst>
                                      </p:cBhvr>
                                    </p:anim>
                                  </p:childTnLst>
                                </p:cTn>
                              </p:par>
                              <p:par>
                                <p:cTn id="78" presetID="51" presetClass="entr" presetSubtype="0" fill="hold" grpId="0" nodeType="with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fade">
                                      <p:cBhvr>
                                        <p:cTn id="80" dur="770" decel="100000"/>
                                        <p:tgtEl>
                                          <p:spTgt spid="10"/>
                                        </p:tgtEl>
                                      </p:cBhvr>
                                    </p:animEffect>
                                    <p:animScale>
                                      <p:cBhvr>
                                        <p:cTn id="81" dur="770" decel="100000"/>
                                        <p:tgtEl>
                                          <p:spTgt spid="10"/>
                                        </p:tgtEl>
                                      </p:cBhvr>
                                      <p:from x="10000" y="10000"/>
                                      <p:to x="200000" y="450000"/>
                                    </p:animScale>
                                    <p:animScale>
                                      <p:cBhvr>
                                        <p:cTn id="82" dur="1230" accel="100000" fill="hold">
                                          <p:stCondLst>
                                            <p:cond delay="770"/>
                                          </p:stCondLst>
                                        </p:cTn>
                                        <p:tgtEl>
                                          <p:spTgt spid="10"/>
                                        </p:tgtEl>
                                      </p:cBhvr>
                                      <p:from x="200000" y="450000"/>
                                      <p:to x="100000" y="100000"/>
                                    </p:animScale>
                                    <p:set>
                                      <p:cBhvr>
                                        <p:cTn id="83" dur="770" fill="hold"/>
                                        <p:tgtEl>
                                          <p:spTgt spid="10"/>
                                        </p:tgtEl>
                                        <p:attrNameLst>
                                          <p:attrName>ppt_x</p:attrName>
                                        </p:attrNameLst>
                                      </p:cBhvr>
                                      <p:to>
                                        <p:strVal val="(0.5)"/>
                                      </p:to>
                                    </p:set>
                                    <p:anim from="(0.5)" to="(#ppt_x)" calcmode="lin" valueType="num">
                                      <p:cBhvr>
                                        <p:cTn id="84" dur="1230" accel="100000" fill="hold">
                                          <p:stCondLst>
                                            <p:cond delay="770"/>
                                          </p:stCondLst>
                                        </p:cTn>
                                        <p:tgtEl>
                                          <p:spTgt spid="10"/>
                                        </p:tgtEl>
                                        <p:attrNameLst>
                                          <p:attrName>ppt_x</p:attrName>
                                        </p:attrNameLst>
                                      </p:cBhvr>
                                    </p:anim>
                                    <p:set>
                                      <p:cBhvr>
                                        <p:cTn id="85" dur="770" fill="hold"/>
                                        <p:tgtEl>
                                          <p:spTgt spid="10"/>
                                        </p:tgtEl>
                                        <p:attrNameLst>
                                          <p:attrName>ppt_y</p:attrName>
                                        </p:attrNameLst>
                                      </p:cBhvr>
                                      <p:to>
                                        <p:strVal val="(#ppt_y+0.4)"/>
                                      </p:to>
                                    </p:set>
                                    <p:anim from="(#ppt_y+0.4)" to="(#ppt_y)" calcmode="lin" valueType="num">
                                      <p:cBhvr>
                                        <p:cTn id="86" dur="1230" accel="100000" fill="hold">
                                          <p:stCondLst>
                                            <p:cond delay="770"/>
                                          </p:stCondLst>
                                        </p:cTn>
                                        <p:tgtEl>
                                          <p:spTgt spid="10"/>
                                        </p:tgtEl>
                                        <p:attrNameLst>
                                          <p:attrName>ppt_y</p:attrName>
                                        </p:attrNameLst>
                                      </p:cBhvr>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51" presetClass="entr" presetSubtype="0" fill="hold" grpId="0" nodeType="click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770" decel="100000"/>
                                        <p:tgtEl>
                                          <p:spTgt spid="11"/>
                                        </p:tgtEl>
                                      </p:cBhvr>
                                    </p:animEffect>
                                    <p:animScale>
                                      <p:cBhvr>
                                        <p:cTn id="92" dur="770" decel="100000"/>
                                        <p:tgtEl>
                                          <p:spTgt spid="11"/>
                                        </p:tgtEl>
                                      </p:cBhvr>
                                      <p:from x="10000" y="10000"/>
                                      <p:to x="200000" y="450000"/>
                                    </p:animScale>
                                    <p:animScale>
                                      <p:cBhvr>
                                        <p:cTn id="93" dur="1230" accel="100000" fill="hold">
                                          <p:stCondLst>
                                            <p:cond delay="770"/>
                                          </p:stCondLst>
                                        </p:cTn>
                                        <p:tgtEl>
                                          <p:spTgt spid="11"/>
                                        </p:tgtEl>
                                      </p:cBhvr>
                                      <p:from x="200000" y="450000"/>
                                      <p:to x="100000" y="100000"/>
                                    </p:animScale>
                                    <p:set>
                                      <p:cBhvr>
                                        <p:cTn id="94" dur="770" fill="hold"/>
                                        <p:tgtEl>
                                          <p:spTgt spid="11"/>
                                        </p:tgtEl>
                                        <p:attrNameLst>
                                          <p:attrName>ppt_x</p:attrName>
                                        </p:attrNameLst>
                                      </p:cBhvr>
                                      <p:to>
                                        <p:strVal val="(0.5)"/>
                                      </p:to>
                                    </p:set>
                                    <p:anim from="(0.5)" to="(#ppt_x)" calcmode="lin" valueType="num">
                                      <p:cBhvr>
                                        <p:cTn id="95" dur="1230" accel="100000" fill="hold">
                                          <p:stCondLst>
                                            <p:cond delay="770"/>
                                          </p:stCondLst>
                                        </p:cTn>
                                        <p:tgtEl>
                                          <p:spTgt spid="11"/>
                                        </p:tgtEl>
                                        <p:attrNameLst>
                                          <p:attrName>ppt_x</p:attrName>
                                        </p:attrNameLst>
                                      </p:cBhvr>
                                    </p:anim>
                                    <p:set>
                                      <p:cBhvr>
                                        <p:cTn id="96" dur="770" fill="hold"/>
                                        <p:tgtEl>
                                          <p:spTgt spid="11"/>
                                        </p:tgtEl>
                                        <p:attrNameLst>
                                          <p:attrName>ppt_y</p:attrName>
                                        </p:attrNameLst>
                                      </p:cBhvr>
                                      <p:to>
                                        <p:strVal val="(#ppt_y+0.4)"/>
                                      </p:to>
                                    </p:set>
                                    <p:anim from="(#ppt_y+0.4)" to="(#ppt_y)" calcmode="lin" valueType="num">
                                      <p:cBhvr>
                                        <p:cTn id="97" dur="1230" accel="100000" fill="hold">
                                          <p:stCondLst>
                                            <p:cond delay="770"/>
                                          </p:stCondLst>
                                        </p:cTn>
                                        <p:tgtEl>
                                          <p:spTgt spid="11"/>
                                        </p:tgtEl>
                                        <p:attrNameLst>
                                          <p:attrName>ppt_y</p:attrName>
                                        </p:attrNameLst>
                                      </p:cBhvr>
                                    </p:anim>
                                  </p:childTnLst>
                                </p:cTn>
                              </p:par>
                              <p:par>
                                <p:cTn id="98" presetID="51" presetClass="entr" presetSubtype="0" fill="hold" grpId="0" nodeType="withEffect">
                                  <p:stCondLst>
                                    <p:cond delay="0"/>
                                  </p:stCondLst>
                                  <p:childTnLst>
                                    <p:set>
                                      <p:cBhvr>
                                        <p:cTn id="99" dur="1" fill="hold">
                                          <p:stCondLst>
                                            <p:cond delay="0"/>
                                          </p:stCondLst>
                                        </p:cTn>
                                        <p:tgtEl>
                                          <p:spTgt spid="12"/>
                                        </p:tgtEl>
                                        <p:attrNameLst>
                                          <p:attrName>style.visibility</p:attrName>
                                        </p:attrNameLst>
                                      </p:cBhvr>
                                      <p:to>
                                        <p:strVal val="visible"/>
                                      </p:to>
                                    </p:set>
                                    <p:animEffect transition="in" filter="fade">
                                      <p:cBhvr>
                                        <p:cTn id="100" dur="770" decel="100000"/>
                                        <p:tgtEl>
                                          <p:spTgt spid="12"/>
                                        </p:tgtEl>
                                      </p:cBhvr>
                                    </p:animEffect>
                                    <p:animScale>
                                      <p:cBhvr>
                                        <p:cTn id="101" dur="770" decel="100000"/>
                                        <p:tgtEl>
                                          <p:spTgt spid="12"/>
                                        </p:tgtEl>
                                      </p:cBhvr>
                                      <p:from x="10000" y="10000"/>
                                      <p:to x="200000" y="450000"/>
                                    </p:animScale>
                                    <p:animScale>
                                      <p:cBhvr>
                                        <p:cTn id="102" dur="1230" accel="100000" fill="hold">
                                          <p:stCondLst>
                                            <p:cond delay="770"/>
                                          </p:stCondLst>
                                        </p:cTn>
                                        <p:tgtEl>
                                          <p:spTgt spid="12"/>
                                        </p:tgtEl>
                                      </p:cBhvr>
                                      <p:from x="200000" y="450000"/>
                                      <p:to x="100000" y="100000"/>
                                    </p:animScale>
                                    <p:set>
                                      <p:cBhvr>
                                        <p:cTn id="103" dur="770" fill="hold"/>
                                        <p:tgtEl>
                                          <p:spTgt spid="12"/>
                                        </p:tgtEl>
                                        <p:attrNameLst>
                                          <p:attrName>ppt_x</p:attrName>
                                        </p:attrNameLst>
                                      </p:cBhvr>
                                      <p:to>
                                        <p:strVal val="(0.5)"/>
                                      </p:to>
                                    </p:set>
                                    <p:anim from="(0.5)" to="(#ppt_x)" calcmode="lin" valueType="num">
                                      <p:cBhvr>
                                        <p:cTn id="104" dur="1230" accel="100000" fill="hold">
                                          <p:stCondLst>
                                            <p:cond delay="770"/>
                                          </p:stCondLst>
                                        </p:cTn>
                                        <p:tgtEl>
                                          <p:spTgt spid="12"/>
                                        </p:tgtEl>
                                        <p:attrNameLst>
                                          <p:attrName>ppt_x</p:attrName>
                                        </p:attrNameLst>
                                      </p:cBhvr>
                                    </p:anim>
                                    <p:set>
                                      <p:cBhvr>
                                        <p:cTn id="105" dur="770" fill="hold"/>
                                        <p:tgtEl>
                                          <p:spTgt spid="12"/>
                                        </p:tgtEl>
                                        <p:attrNameLst>
                                          <p:attrName>ppt_y</p:attrName>
                                        </p:attrNameLst>
                                      </p:cBhvr>
                                      <p:to>
                                        <p:strVal val="(#ppt_y+0.4)"/>
                                      </p:to>
                                    </p:set>
                                    <p:anim from="(#ppt_y+0.4)" to="(#ppt_y)" calcmode="lin" valueType="num">
                                      <p:cBhvr>
                                        <p:cTn id="106" dur="1230" accel="100000" fill="hold">
                                          <p:stCondLst>
                                            <p:cond delay="770"/>
                                          </p:stCondLst>
                                        </p:cTn>
                                        <p:tgtEl>
                                          <p:spTgt spid="1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P spid="14" grpId="0" animBg="1"/>
      <p:bldP spid="15" grpId="0" animBg="1"/>
      <p:bldP spid="16"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1261B47-EF3A-125F-7360-77B742AA7F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925" y="1341439"/>
            <a:ext cx="9144000"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937CE02A-1DE1-2474-62E5-4F6B0F1D1164}"/>
              </a:ext>
            </a:extLst>
          </p:cNvPr>
          <p:cNvSpPr/>
          <p:nvPr/>
        </p:nvSpPr>
        <p:spPr>
          <a:xfrm>
            <a:off x="8796338" y="1989138"/>
            <a:ext cx="1008062" cy="215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ed Rectangular Callout 5">
            <a:extLst>
              <a:ext uri="{FF2B5EF4-FFF2-40B4-BE49-F238E27FC236}">
                <a16:creationId xmlns:a16="http://schemas.microsoft.com/office/drawing/2014/main" id="{A0FA9070-E687-7555-C000-2CF56ADAA953}"/>
              </a:ext>
            </a:extLst>
          </p:cNvPr>
          <p:cNvSpPr/>
          <p:nvPr/>
        </p:nvSpPr>
        <p:spPr>
          <a:xfrm>
            <a:off x="1694329" y="1844676"/>
            <a:ext cx="6057435" cy="288925"/>
          </a:xfrm>
          <a:prstGeom prst="wedgeRoundRectCallout">
            <a:avLst>
              <a:gd name="adj1" fmla="val 77240"/>
              <a:gd name="adj2" fmla="val 4440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sz="1400" b="1" dirty="0"/>
              <a:t>Se complereaza avansul total primit (avans 1+avans 2) conform contractului</a:t>
            </a:r>
            <a:endParaRPr lang="en-US" sz="1400" b="1" dirty="0"/>
          </a:p>
        </p:txBody>
      </p:sp>
      <p:sp>
        <p:nvSpPr>
          <p:cNvPr id="7" name="Oval 6">
            <a:extLst>
              <a:ext uri="{FF2B5EF4-FFF2-40B4-BE49-F238E27FC236}">
                <a16:creationId xmlns:a16="http://schemas.microsoft.com/office/drawing/2014/main" id="{3F4310B0-9031-4B66-5A7A-E1C550816F2A}"/>
              </a:ext>
            </a:extLst>
          </p:cNvPr>
          <p:cNvSpPr/>
          <p:nvPr/>
        </p:nvSpPr>
        <p:spPr>
          <a:xfrm>
            <a:off x="8796338" y="2420938"/>
            <a:ext cx="1008062" cy="215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ounded Rectangular Callout 7">
            <a:extLst>
              <a:ext uri="{FF2B5EF4-FFF2-40B4-BE49-F238E27FC236}">
                <a16:creationId xmlns:a16="http://schemas.microsoft.com/office/drawing/2014/main" id="{C9B57DB4-775C-F63A-C098-ABF797E45ABD}"/>
              </a:ext>
            </a:extLst>
          </p:cNvPr>
          <p:cNvSpPr/>
          <p:nvPr/>
        </p:nvSpPr>
        <p:spPr>
          <a:xfrm>
            <a:off x="1694329" y="2420939"/>
            <a:ext cx="6165384" cy="287337"/>
          </a:xfrm>
          <a:prstGeom prst="wedgeRoundRectCallout">
            <a:avLst>
              <a:gd name="adj1" fmla="val 77998"/>
              <a:gd name="adj2" fmla="val -104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sz="1400" b="1" dirty="0"/>
              <a:t>Se complereaza automat diferența între  totalul cheltuit și  avansul total (1+2)</a:t>
            </a:r>
            <a:endParaRPr lang="en-US" sz="1400" b="1" dirty="0"/>
          </a:p>
        </p:txBody>
      </p:sp>
      <p:cxnSp>
        <p:nvCxnSpPr>
          <p:cNvPr id="10" name="Straight Arrow Connector 9">
            <a:extLst>
              <a:ext uri="{FF2B5EF4-FFF2-40B4-BE49-F238E27FC236}">
                <a16:creationId xmlns:a16="http://schemas.microsoft.com/office/drawing/2014/main" id="{E64A011F-C9D5-50C1-90D6-EABFC593CB30}"/>
              </a:ext>
            </a:extLst>
          </p:cNvPr>
          <p:cNvCxnSpPr/>
          <p:nvPr/>
        </p:nvCxnSpPr>
        <p:spPr>
          <a:xfrm flipV="1">
            <a:off x="7894638" y="1628776"/>
            <a:ext cx="1225550" cy="93662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1" name="Straight Arrow Connector 10">
            <a:extLst>
              <a:ext uri="{FF2B5EF4-FFF2-40B4-BE49-F238E27FC236}">
                <a16:creationId xmlns:a16="http://schemas.microsoft.com/office/drawing/2014/main" id="{FF3EDA56-A6C5-EEFE-B352-9EFA4B01EEFA}"/>
              </a:ext>
            </a:extLst>
          </p:cNvPr>
          <p:cNvCxnSpPr>
            <a:endCxn id="5" idx="3"/>
          </p:cNvCxnSpPr>
          <p:nvPr/>
        </p:nvCxnSpPr>
        <p:spPr>
          <a:xfrm flipV="1">
            <a:off x="7894639" y="2173288"/>
            <a:ext cx="1049337" cy="39211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4" name="Oval 13">
            <a:extLst>
              <a:ext uri="{FF2B5EF4-FFF2-40B4-BE49-F238E27FC236}">
                <a16:creationId xmlns:a16="http://schemas.microsoft.com/office/drawing/2014/main" id="{2A1589C6-A97D-A999-DA3C-51A7BD8C49E6}"/>
              </a:ext>
            </a:extLst>
          </p:cNvPr>
          <p:cNvSpPr/>
          <p:nvPr/>
        </p:nvSpPr>
        <p:spPr>
          <a:xfrm>
            <a:off x="4259264" y="3573463"/>
            <a:ext cx="6192837" cy="6477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ounded Rectangular Callout 14">
            <a:extLst>
              <a:ext uri="{FF2B5EF4-FFF2-40B4-BE49-F238E27FC236}">
                <a16:creationId xmlns:a16="http://schemas.microsoft.com/office/drawing/2014/main" id="{CC13F669-C66A-1194-F4F9-4745AE79DA24}"/>
              </a:ext>
            </a:extLst>
          </p:cNvPr>
          <p:cNvSpPr/>
          <p:nvPr/>
        </p:nvSpPr>
        <p:spPr>
          <a:xfrm>
            <a:off x="1558925" y="4437063"/>
            <a:ext cx="5327650" cy="1398588"/>
          </a:xfrm>
          <a:prstGeom prst="wedgeRoundRectCallout">
            <a:avLst>
              <a:gd name="adj1" fmla="val 45970"/>
              <a:gd name="adj2" fmla="val -8670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sz="1400" b="1" dirty="0"/>
              <a:t>Se complereaza numele și prenumele persoanelor respective. </a:t>
            </a:r>
          </a:p>
          <a:p>
            <a:pPr algn="ctr">
              <a:defRPr/>
            </a:pPr>
            <a:endParaRPr lang="ro-RO" sz="1400" b="1" dirty="0"/>
          </a:p>
          <a:p>
            <a:pPr algn="ctr">
              <a:defRPr/>
            </a:pPr>
            <a:r>
              <a:rPr lang="ro-RO" sz="1400" b="1" dirty="0"/>
              <a:t>In formatul pdf, reprezentantul legal si reprezentantul financiar semnează în dreptul numelelor lor.</a:t>
            </a:r>
          </a:p>
          <a:p>
            <a:pPr algn="ctr">
              <a:defRPr/>
            </a:pPr>
            <a:endParaRPr lang="ro-RO" sz="1400" b="1" dirty="0"/>
          </a:p>
          <a:p>
            <a:pPr algn="ctr">
              <a:defRPr/>
            </a:pPr>
            <a:r>
              <a:rPr lang="ro-RO" sz="1400" b="1" dirty="0"/>
              <a:t>Declaratia in format pdf se stampilează.</a:t>
            </a:r>
            <a:endParaRPr lang="en-US" sz="1400" b="1" dirty="0"/>
          </a:p>
        </p:txBody>
      </p:sp>
      <p:sp>
        <p:nvSpPr>
          <p:cNvPr id="16" name="Oval 15">
            <a:extLst>
              <a:ext uri="{FF2B5EF4-FFF2-40B4-BE49-F238E27FC236}">
                <a16:creationId xmlns:a16="http://schemas.microsoft.com/office/drawing/2014/main" id="{5409B1B1-6E2D-2CBB-6A08-D0E9BA50643B}"/>
              </a:ext>
            </a:extLst>
          </p:cNvPr>
          <p:cNvSpPr/>
          <p:nvPr/>
        </p:nvSpPr>
        <p:spPr>
          <a:xfrm>
            <a:off x="8867776" y="4365625"/>
            <a:ext cx="1655763" cy="215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ounded Rectangular Callout 16">
            <a:extLst>
              <a:ext uri="{FF2B5EF4-FFF2-40B4-BE49-F238E27FC236}">
                <a16:creationId xmlns:a16="http://schemas.microsoft.com/office/drawing/2014/main" id="{018F26AF-BCEC-E4DA-D12A-0AEAF4E0D72C}"/>
              </a:ext>
            </a:extLst>
          </p:cNvPr>
          <p:cNvSpPr/>
          <p:nvPr/>
        </p:nvSpPr>
        <p:spPr>
          <a:xfrm>
            <a:off x="6977856" y="5732462"/>
            <a:ext cx="4645025" cy="288925"/>
          </a:xfrm>
          <a:prstGeom prst="wedgeRoundRectCallout">
            <a:avLst>
              <a:gd name="adj1" fmla="val 13974"/>
              <a:gd name="adj2" fmla="val -48245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sz="1400" b="1" dirty="0"/>
              <a:t>Se trece data completării raportului bugetar.</a:t>
            </a:r>
            <a:endParaRPr lang="en-US" sz="14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70" decel="100000"/>
                                        <p:tgtEl>
                                          <p:spTgt spid="5"/>
                                        </p:tgtEl>
                                      </p:cBhvr>
                                    </p:animEffect>
                                    <p:animScale>
                                      <p:cBhvr>
                                        <p:cTn id="8" dur="770" decel="100000"/>
                                        <p:tgtEl>
                                          <p:spTgt spid="5"/>
                                        </p:tgtEl>
                                      </p:cBhvr>
                                      <p:from x="10000" y="10000"/>
                                      <p:to x="200000" y="450000"/>
                                    </p:animScale>
                                    <p:animScale>
                                      <p:cBhvr>
                                        <p:cTn id="9" dur="1230" accel="100000" fill="hold">
                                          <p:stCondLst>
                                            <p:cond delay="770"/>
                                          </p:stCondLst>
                                        </p:cTn>
                                        <p:tgtEl>
                                          <p:spTgt spid="5"/>
                                        </p:tgtEl>
                                      </p:cBhvr>
                                      <p:from x="200000" y="450000"/>
                                      <p:to x="100000" y="100000"/>
                                    </p:animScale>
                                    <p:set>
                                      <p:cBhvr>
                                        <p:cTn id="10" dur="770" fill="hold"/>
                                        <p:tgtEl>
                                          <p:spTgt spid="5"/>
                                        </p:tgtEl>
                                        <p:attrNameLst>
                                          <p:attrName>ppt_x</p:attrName>
                                        </p:attrNameLst>
                                      </p:cBhvr>
                                      <p:to>
                                        <p:strVal val="(0.5)"/>
                                      </p:to>
                                    </p:set>
                                    <p:anim from="(0.5)" to="(#ppt_x)" calcmode="lin" valueType="num">
                                      <p:cBhvr>
                                        <p:cTn id="11" dur="1230" accel="100000" fill="hold">
                                          <p:stCondLst>
                                            <p:cond delay="770"/>
                                          </p:stCondLst>
                                        </p:cTn>
                                        <p:tgtEl>
                                          <p:spTgt spid="5"/>
                                        </p:tgtEl>
                                        <p:attrNameLst>
                                          <p:attrName>ppt_x</p:attrName>
                                        </p:attrNameLst>
                                      </p:cBhvr>
                                    </p:anim>
                                    <p:set>
                                      <p:cBhvr>
                                        <p:cTn id="12" dur="770" fill="hold"/>
                                        <p:tgtEl>
                                          <p:spTgt spid="5"/>
                                        </p:tgtEl>
                                        <p:attrNameLst>
                                          <p:attrName>ppt_y</p:attrName>
                                        </p:attrNameLst>
                                      </p:cBhvr>
                                      <p:to>
                                        <p:strVal val="(#ppt_y+0.4)"/>
                                      </p:to>
                                    </p:set>
                                    <p:anim from="(#ppt_y+0.4)" to="(#ppt_y)" calcmode="lin" valueType="num">
                                      <p:cBhvr>
                                        <p:cTn id="13" dur="1230" accel="100000" fill="hold">
                                          <p:stCondLst>
                                            <p:cond delay="770"/>
                                          </p:stCondLst>
                                        </p:cTn>
                                        <p:tgtEl>
                                          <p:spTgt spid="5"/>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770" decel="100000"/>
                                        <p:tgtEl>
                                          <p:spTgt spid="6"/>
                                        </p:tgtEl>
                                      </p:cBhvr>
                                    </p:animEffect>
                                    <p:animScale>
                                      <p:cBhvr>
                                        <p:cTn id="17" dur="770" decel="100000"/>
                                        <p:tgtEl>
                                          <p:spTgt spid="6"/>
                                        </p:tgtEl>
                                      </p:cBhvr>
                                      <p:from x="10000" y="10000"/>
                                      <p:to x="200000" y="450000"/>
                                    </p:animScale>
                                    <p:animScale>
                                      <p:cBhvr>
                                        <p:cTn id="18" dur="1230" accel="100000" fill="hold">
                                          <p:stCondLst>
                                            <p:cond delay="770"/>
                                          </p:stCondLst>
                                        </p:cTn>
                                        <p:tgtEl>
                                          <p:spTgt spid="6"/>
                                        </p:tgtEl>
                                      </p:cBhvr>
                                      <p:from x="200000" y="450000"/>
                                      <p:to x="100000" y="100000"/>
                                    </p:animScale>
                                    <p:set>
                                      <p:cBhvr>
                                        <p:cTn id="19" dur="770" fill="hold"/>
                                        <p:tgtEl>
                                          <p:spTgt spid="6"/>
                                        </p:tgtEl>
                                        <p:attrNameLst>
                                          <p:attrName>ppt_x</p:attrName>
                                        </p:attrNameLst>
                                      </p:cBhvr>
                                      <p:to>
                                        <p:strVal val="(0.5)"/>
                                      </p:to>
                                    </p:set>
                                    <p:anim from="(0.5)" to="(#ppt_x)" calcmode="lin" valueType="num">
                                      <p:cBhvr>
                                        <p:cTn id="20" dur="1230" accel="100000" fill="hold">
                                          <p:stCondLst>
                                            <p:cond delay="770"/>
                                          </p:stCondLst>
                                        </p:cTn>
                                        <p:tgtEl>
                                          <p:spTgt spid="6"/>
                                        </p:tgtEl>
                                        <p:attrNameLst>
                                          <p:attrName>ppt_x</p:attrName>
                                        </p:attrNameLst>
                                      </p:cBhvr>
                                    </p:anim>
                                    <p:set>
                                      <p:cBhvr>
                                        <p:cTn id="21" dur="770" fill="hold"/>
                                        <p:tgtEl>
                                          <p:spTgt spid="6"/>
                                        </p:tgtEl>
                                        <p:attrNameLst>
                                          <p:attrName>ppt_y</p:attrName>
                                        </p:attrNameLst>
                                      </p:cBhvr>
                                      <p:to>
                                        <p:strVal val="(#ppt_y+0.4)"/>
                                      </p:to>
                                    </p:set>
                                    <p:anim from="(#ppt_y+0.4)" to="(#ppt_y)" calcmode="lin" valueType="num">
                                      <p:cBhvr>
                                        <p:cTn id="22" dur="1230" accel="100000" fill="hold">
                                          <p:stCondLst>
                                            <p:cond delay="770"/>
                                          </p:stCondLst>
                                        </p:cTn>
                                        <p:tgtEl>
                                          <p:spTgt spid="6"/>
                                        </p:tgtEl>
                                        <p:attrNameLst>
                                          <p:attrName>ppt_y</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770" decel="100000"/>
                                        <p:tgtEl>
                                          <p:spTgt spid="7"/>
                                        </p:tgtEl>
                                      </p:cBhvr>
                                    </p:animEffect>
                                    <p:animScale>
                                      <p:cBhvr>
                                        <p:cTn id="28" dur="770" decel="100000"/>
                                        <p:tgtEl>
                                          <p:spTgt spid="7"/>
                                        </p:tgtEl>
                                      </p:cBhvr>
                                      <p:from x="10000" y="10000"/>
                                      <p:to x="200000" y="450000"/>
                                    </p:animScale>
                                    <p:animScale>
                                      <p:cBhvr>
                                        <p:cTn id="29" dur="1230" accel="100000" fill="hold">
                                          <p:stCondLst>
                                            <p:cond delay="770"/>
                                          </p:stCondLst>
                                        </p:cTn>
                                        <p:tgtEl>
                                          <p:spTgt spid="7"/>
                                        </p:tgtEl>
                                      </p:cBhvr>
                                      <p:from x="200000" y="450000"/>
                                      <p:to x="100000" y="100000"/>
                                    </p:animScale>
                                    <p:set>
                                      <p:cBhvr>
                                        <p:cTn id="30" dur="770" fill="hold"/>
                                        <p:tgtEl>
                                          <p:spTgt spid="7"/>
                                        </p:tgtEl>
                                        <p:attrNameLst>
                                          <p:attrName>ppt_x</p:attrName>
                                        </p:attrNameLst>
                                      </p:cBhvr>
                                      <p:to>
                                        <p:strVal val="(0.5)"/>
                                      </p:to>
                                    </p:set>
                                    <p:anim from="(0.5)" to="(#ppt_x)" calcmode="lin" valueType="num">
                                      <p:cBhvr>
                                        <p:cTn id="31" dur="1230" accel="100000" fill="hold">
                                          <p:stCondLst>
                                            <p:cond delay="770"/>
                                          </p:stCondLst>
                                        </p:cTn>
                                        <p:tgtEl>
                                          <p:spTgt spid="7"/>
                                        </p:tgtEl>
                                        <p:attrNameLst>
                                          <p:attrName>ppt_x</p:attrName>
                                        </p:attrNameLst>
                                      </p:cBhvr>
                                    </p:anim>
                                    <p:set>
                                      <p:cBhvr>
                                        <p:cTn id="32" dur="770" fill="hold"/>
                                        <p:tgtEl>
                                          <p:spTgt spid="7"/>
                                        </p:tgtEl>
                                        <p:attrNameLst>
                                          <p:attrName>ppt_y</p:attrName>
                                        </p:attrNameLst>
                                      </p:cBhvr>
                                      <p:to>
                                        <p:strVal val="(#ppt_y+0.4)"/>
                                      </p:to>
                                    </p:set>
                                    <p:anim from="(#ppt_y+0.4)" to="(#ppt_y)" calcmode="lin" valueType="num">
                                      <p:cBhvr>
                                        <p:cTn id="33" dur="1230" accel="100000" fill="hold">
                                          <p:stCondLst>
                                            <p:cond delay="770"/>
                                          </p:stCondLst>
                                        </p:cTn>
                                        <p:tgtEl>
                                          <p:spTgt spid="7"/>
                                        </p:tgtEl>
                                        <p:attrNameLst>
                                          <p:attrName>ppt_y</p:attrName>
                                        </p:attrNameLst>
                                      </p:cBhvr>
                                    </p:anim>
                                  </p:childTnLst>
                                </p:cTn>
                              </p:par>
                              <p:par>
                                <p:cTn id="34" presetID="5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770" decel="100000"/>
                                        <p:tgtEl>
                                          <p:spTgt spid="8"/>
                                        </p:tgtEl>
                                      </p:cBhvr>
                                    </p:animEffect>
                                    <p:animScale>
                                      <p:cBhvr>
                                        <p:cTn id="37" dur="770" decel="100000"/>
                                        <p:tgtEl>
                                          <p:spTgt spid="8"/>
                                        </p:tgtEl>
                                      </p:cBhvr>
                                      <p:from x="10000" y="10000"/>
                                      <p:to x="200000" y="450000"/>
                                    </p:animScale>
                                    <p:animScale>
                                      <p:cBhvr>
                                        <p:cTn id="38" dur="1230" accel="100000" fill="hold">
                                          <p:stCondLst>
                                            <p:cond delay="770"/>
                                          </p:stCondLst>
                                        </p:cTn>
                                        <p:tgtEl>
                                          <p:spTgt spid="8"/>
                                        </p:tgtEl>
                                      </p:cBhvr>
                                      <p:from x="200000" y="450000"/>
                                      <p:to x="100000" y="100000"/>
                                    </p:animScale>
                                    <p:set>
                                      <p:cBhvr>
                                        <p:cTn id="39" dur="770" fill="hold"/>
                                        <p:tgtEl>
                                          <p:spTgt spid="8"/>
                                        </p:tgtEl>
                                        <p:attrNameLst>
                                          <p:attrName>ppt_x</p:attrName>
                                        </p:attrNameLst>
                                      </p:cBhvr>
                                      <p:to>
                                        <p:strVal val="(0.5)"/>
                                      </p:to>
                                    </p:set>
                                    <p:anim from="(0.5)" to="(#ppt_x)" calcmode="lin" valueType="num">
                                      <p:cBhvr>
                                        <p:cTn id="40" dur="1230" accel="100000" fill="hold">
                                          <p:stCondLst>
                                            <p:cond delay="770"/>
                                          </p:stCondLst>
                                        </p:cTn>
                                        <p:tgtEl>
                                          <p:spTgt spid="8"/>
                                        </p:tgtEl>
                                        <p:attrNameLst>
                                          <p:attrName>ppt_x</p:attrName>
                                        </p:attrNameLst>
                                      </p:cBhvr>
                                    </p:anim>
                                    <p:set>
                                      <p:cBhvr>
                                        <p:cTn id="41" dur="770" fill="hold"/>
                                        <p:tgtEl>
                                          <p:spTgt spid="8"/>
                                        </p:tgtEl>
                                        <p:attrNameLst>
                                          <p:attrName>ppt_y</p:attrName>
                                        </p:attrNameLst>
                                      </p:cBhvr>
                                      <p:to>
                                        <p:strVal val="(#ppt_y+0.4)"/>
                                      </p:to>
                                    </p:set>
                                    <p:anim from="(#ppt_y+0.4)" to="(#ppt_y)" calcmode="lin" valueType="num">
                                      <p:cBhvr>
                                        <p:cTn id="42" dur="1230" accel="100000" fill="hold">
                                          <p:stCondLst>
                                            <p:cond delay="770"/>
                                          </p:stCondLst>
                                        </p:cTn>
                                        <p:tgtEl>
                                          <p:spTgt spid="8"/>
                                        </p:tgtEl>
                                        <p:attrNameLst>
                                          <p:attrName>ppt_y</p:attrName>
                                        </p:attrNameLst>
                                      </p:cBhvr>
                                    </p:anim>
                                  </p:childTnLst>
                                </p:cTn>
                              </p:par>
                              <p:par>
                                <p:cTn id="43" presetID="18" presetClass="entr" presetSubtype="6"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strips(downRight)">
                                      <p:cBhvr>
                                        <p:cTn id="45" dur="3000"/>
                                        <p:tgtEl>
                                          <p:spTgt spid="10"/>
                                        </p:tgtEl>
                                      </p:cBhvr>
                                    </p:animEffect>
                                  </p:childTnLst>
                                </p:cTn>
                              </p:par>
                              <p:par>
                                <p:cTn id="46" presetID="18" presetClass="entr" presetSubtype="6"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strips(downRight)">
                                      <p:cBhvr>
                                        <p:cTn id="48" dur="30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770" decel="100000"/>
                                        <p:tgtEl>
                                          <p:spTgt spid="14"/>
                                        </p:tgtEl>
                                      </p:cBhvr>
                                    </p:animEffect>
                                    <p:animScale>
                                      <p:cBhvr>
                                        <p:cTn id="54" dur="770" decel="100000"/>
                                        <p:tgtEl>
                                          <p:spTgt spid="14"/>
                                        </p:tgtEl>
                                      </p:cBhvr>
                                      <p:from x="10000" y="10000"/>
                                      <p:to x="200000" y="450000"/>
                                    </p:animScale>
                                    <p:animScale>
                                      <p:cBhvr>
                                        <p:cTn id="55" dur="1230" accel="100000" fill="hold">
                                          <p:stCondLst>
                                            <p:cond delay="770"/>
                                          </p:stCondLst>
                                        </p:cTn>
                                        <p:tgtEl>
                                          <p:spTgt spid="14"/>
                                        </p:tgtEl>
                                      </p:cBhvr>
                                      <p:from x="200000" y="450000"/>
                                      <p:to x="100000" y="100000"/>
                                    </p:animScale>
                                    <p:set>
                                      <p:cBhvr>
                                        <p:cTn id="56" dur="770" fill="hold"/>
                                        <p:tgtEl>
                                          <p:spTgt spid="14"/>
                                        </p:tgtEl>
                                        <p:attrNameLst>
                                          <p:attrName>ppt_x</p:attrName>
                                        </p:attrNameLst>
                                      </p:cBhvr>
                                      <p:to>
                                        <p:strVal val="(0.5)"/>
                                      </p:to>
                                    </p:set>
                                    <p:anim from="(0.5)" to="(#ppt_x)" calcmode="lin" valueType="num">
                                      <p:cBhvr>
                                        <p:cTn id="57" dur="1230" accel="100000" fill="hold">
                                          <p:stCondLst>
                                            <p:cond delay="770"/>
                                          </p:stCondLst>
                                        </p:cTn>
                                        <p:tgtEl>
                                          <p:spTgt spid="14"/>
                                        </p:tgtEl>
                                        <p:attrNameLst>
                                          <p:attrName>ppt_x</p:attrName>
                                        </p:attrNameLst>
                                      </p:cBhvr>
                                    </p:anim>
                                    <p:set>
                                      <p:cBhvr>
                                        <p:cTn id="58" dur="770" fill="hold"/>
                                        <p:tgtEl>
                                          <p:spTgt spid="14"/>
                                        </p:tgtEl>
                                        <p:attrNameLst>
                                          <p:attrName>ppt_y</p:attrName>
                                        </p:attrNameLst>
                                      </p:cBhvr>
                                      <p:to>
                                        <p:strVal val="(#ppt_y+0.4)"/>
                                      </p:to>
                                    </p:set>
                                    <p:anim from="(#ppt_y+0.4)" to="(#ppt_y)" calcmode="lin" valueType="num">
                                      <p:cBhvr>
                                        <p:cTn id="59" dur="1230" accel="100000" fill="hold">
                                          <p:stCondLst>
                                            <p:cond delay="770"/>
                                          </p:stCondLst>
                                        </p:cTn>
                                        <p:tgtEl>
                                          <p:spTgt spid="14"/>
                                        </p:tgtEl>
                                        <p:attrNameLst>
                                          <p:attrName>ppt_y</p:attrName>
                                        </p:attrNameLst>
                                      </p:cBhvr>
                                    </p:anim>
                                  </p:childTnLst>
                                </p:cTn>
                              </p:par>
                              <p:par>
                                <p:cTn id="60" presetID="51" presetClass="entr" presetSubtype="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770" decel="100000"/>
                                        <p:tgtEl>
                                          <p:spTgt spid="15"/>
                                        </p:tgtEl>
                                      </p:cBhvr>
                                    </p:animEffect>
                                    <p:animScale>
                                      <p:cBhvr>
                                        <p:cTn id="63" dur="770" decel="100000"/>
                                        <p:tgtEl>
                                          <p:spTgt spid="15"/>
                                        </p:tgtEl>
                                      </p:cBhvr>
                                      <p:from x="10000" y="10000"/>
                                      <p:to x="200000" y="450000"/>
                                    </p:animScale>
                                    <p:animScale>
                                      <p:cBhvr>
                                        <p:cTn id="64" dur="1230" accel="100000" fill="hold">
                                          <p:stCondLst>
                                            <p:cond delay="770"/>
                                          </p:stCondLst>
                                        </p:cTn>
                                        <p:tgtEl>
                                          <p:spTgt spid="15"/>
                                        </p:tgtEl>
                                      </p:cBhvr>
                                      <p:from x="200000" y="450000"/>
                                      <p:to x="100000" y="100000"/>
                                    </p:animScale>
                                    <p:set>
                                      <p:cBhvr>
                                        <p:cTn id="65" dur="770" fill="hold"/>
                                        <p:tgtEl>
                                          <p:spTgt spid="15"/>
                                        </p:tgtEl>
                                        <p:attrNameLst>
                                          <p:attrName>ppt_x</p:attrName>
                                        </p:attrNameLst>
                                      </p:cBhvr>
                                      <p:to>
                                        <p:strVal val="(0.5)"/>
                                      </p:to>
                                    </p:set>
                                    <p:anim from="(0.5)" to="(#ppt_x)" calcmode="lin" valueType="num">
                                      <p:cBhvr>
                                        <p:cTn id="66" dur="1230" accel="100000" fill="hold">
                                          <p:stCondLst>
                                            <p:cond delay="770"/>
                                          </p:stCondLst>
                                        </p:cTn>
                                        <p:tgtEl>
                                          <p:spTgt spid="15"/>
                                        </p:tgtEl>
                                        <p:attrNameLst>
                                          <p:attrName>ppt_x</p:attrName>
                                        </p:attrNameLst>
                                      </p:cBhvr>
                                    </p:anim>
                                    <p:set>
                                      <p:cBhvr>
                                        <p:cTn id="67" dur="770" fill="hold"/>
                                        <p:tgtEl>
                                          <p:spTgt spid="15"/>
                                        </p:tgtEl>
                                        <p:attrNameLst>
                                          <p:attrName>ppt_y</p:attrName>
                                        </p:attrNameLst>
                                      </p:cBhvr>
                                      <p:to>
                                        <p:strVal val="(#ppt_y+0.4)"/>
                                      </p:to>
                                    </p:set>
                                    <p:anim from="(#ppt_y+0.4)" to="(#ppt_y)" calcmode="lin" valueType="num">
                                      <p:cBhvr>
                                        <p:cTn id="68" dur="1230" accel="100000" fill="hold">
                                          <p:stCondLst>
                                            <p:cond delay="770"/>
                                          </p:stCondLst>
                                        </p:cTn>
                                        <p:tgtEl>
                                          <p:spTgt spid="15"/>
                                        </p:tgtEl>
                                        <p:attrNameLst>
                                          <p:attrName>ppt_y</p:attrName>
                                        </p:attrNameLst>
                                      </p:cBhvr>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51"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770" decel="100000"/>
                                        <p:tgtEl>
                                          <p:spTgt spid="16"/>
                                        </p:tgtEl>
                                      </p:cBhvr>
                                    </p:animEffect>
                                    <p:animScale>
                                      <p:cBhvr>
                                        <p:cTn id="74" dur="770" decel="100000"/>
                                        <p:tgtEl>
                                          <p:spTgt spid="16"/>
                                        </p:tgtEl>
                                      </p:cBhvr>
                                      <p:from x="10000" y="10000"/>
                                      <p:to x="200000" y="450000"/>
                                    </p:animScale>
                                    <p:animScale>
                                      <p:cBhvr>
                                        <p:cTn id="75" dur="1230" accel="100000" fill="hold">
                                          <p:stCondLst>
                                            <p:cond delay="770"/>
                                          </p:stCondLst>
                                        </p:cTn>
                                        <p:tgtEl>
                                          <p:spTgt spid="16"/>
                                        </p:tgtEl>
                                      </p:cBhvr>
                                      <p:from x="200000" y="450000"/>
                                      <p:to x="100000" y="100000"/>
                                    </p:animScale>
                                    <p:set>
                                      <p:cBhvr>
                                        <p:cTn id="76" dur="770" fill="hold"/>
                                        <p:tgtEl>
                                          <p:spTgt spid="16"/>
                                        </p:tgtEl>
                                        <p:attrNameLst>
                                          <p:attrName>ppt_x</p:attrName>
                                        </p:attrNameLst>
                                      </p:cBhvr>
                                      <p:to>
                                        <p:strVal val="(0.5)"/>
                                      </p:to>
                                    </p:set>
                                    <p:anim from="(0.5)" to="(#ppt_x)" calcmode="lin" valueType="num">
                                      <p:cBhvr>
                                        <p:cTn id="77" dur="1230" accel="100000" fill="hold">
                                          <p:stCondLst>
                                            <p:cond delay="770"/>
                                          </p:stCondLst>
                                        </p:cTn>
                                        <p:tgtEl>
                                          <p:spTgt spid="16"/>
                                        </p:tgtEl>
                                        <p:attrNameLst>
                                          <p:attrName>ppt_x</p:attrName>
                                        </p:attrNameLst>
                                      </p:cBhvr>
                                    </p:anim>
                                    <p:set>
                                      <p:cBhvr>
                                        <p:cTn id="78" dur="770" fill="hold"/>
                                        <p:tgtEl>
                                          <p:spTgt spid="16"/>
                                        </p:tgtEl>
                                        <p:attrNameLst>
                                          <p:attrName>ppt_y</p:attrName>
                                        </p:attrNameLst>
                                      </p:cBhvr>
                                      <p:to>
                                        <p:strVal val="(#ppt_y+0.4)"/>
                                      </p:to>
                                    </p:set>
                                    <p:anim from="(#ppt_y+0.4)" to="(#ppt_y)" calcmode="lin" valueType="num">
                                      <p:cBhvr>
                                        <p:cTn id="79" dur="1230" accel="100000" fill="hold">
                                          <p:stCondLst>
                                            <p:cond delay="770"/>
                                          </p:stCondLst>
                                        </p:cTn>
                                        <p:tgtEl>
                                          <p:spTgt spid="16"/>
                                        </p:tgtEl>
                                        <p:attrNameLst>
                                          <p:attrName>ppt_y</p:attrName>
                                        </p:attrNameLst>
                                      </p:cBhvr>
                                    </p:anim>
                                  </p:childTnLst>
                                </p:cTn>
                              </p:par>
                              <p:par>
                                <p:cTn id="80" presetID="51" presetClass="entr" presetSubtype="0" fill="hold" grpId="0"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770" decel="100000"/>
                                        <p:tgtEl>
                                          <p:spTgt spid="17"/>
                                        </p:tgtEl>
                                      </p:cBhvr>
                                    </p:animEffect>
                                    <p:animScale>
                                      <p:cBhvr>
                                        <p:cTn id="83" dur="770" decel="100000"/>
                                        <p:tgtEl>
                                          <p:spTgt spid="17"/>
                                        </p:tgtEl>
                                      </p:cBhvr>
                                      <p:from x="10000" y="10000"/>
                                      <p:to x="200000" y="450000"/>
                                    </p:animScale>
                                    <p:animScale>
                                      <p:cBhvr>
                                        <p:cTn id="84" dur="1230" accel="100000" fill="hold">
                                          <p:stCondLst>
                                            <p:cond delay="770"/>
                                          </p:stCondLst>
                                        </p:cTn>
                                        <p:tgtEl>
                                          <p:spTgt spid="17"/>
                                        </p:tgtEl>
                                      </p:cBhvr>
                                      <p:from x="200000" y="450000"/>
                                      <p:to x="100000" y="100000"/>
                                    </p:animScale>
                                    <p:set>
                                      <p:cBhvr>
                                        <p:cTn id="85" dur="770" fill="hold"/>
                                        <p:tgtEl>
                                          <p:spTgt spid="17"/>
                                        </p:tgtEl>
                                        <p:attrNameLst>
                                          <p:attrName>ppt_x</p:attrName>
                                        </p:attrNameLst>
                                      </p:cBhvr>
                                      <p:to>
                                        <p:strVal val="(0.5)"/>
                                      </p:to>
                                    </p:set>
                                    <p:anim from="(0.5)" to="(#ppt_x)" calcmode="lin" valueType="num">
                                      <p:cBhvr>
                                        <p:cTn id="86" dur="1230" accel="100000" fill="hold">
                                          <p:stCondLst>
                                            <p:cond delay="770"/>
                                          </p:stCondLst>
                                        </p:cTn>
                                        <p:tgtEl>
                                          <p:spTgt spid="17"/>
                                        </p:tgtEl>
                                        <p:attrNameLst>
                                          <p:attrName>ppt_x</p:attrName>
                                        </p:attrNameLst>
                                      </p:cBhvr>
                                    </p:anim>
                                    <p:set>
                                      <p:cBhvr>
                                        <p:cTn id="87" dur="770" fill="hold"/>
                                        <p:tgtEl>
                                          <p:spTgt spid="17"/>
                                        </p:tgtEl>
                                        <p:attrNameLst>
                                          <p:attrName>ppt_y</p:attrName>
                                        </p:attrNameLst>
                                      </p:cBhvr>
                                      <p:to>
                                        <p:strVal val="(#ppt_y+0.4)"/>
                                      </p:to>
                                    </p:set>
                                    <p:anim from="(#ppt_y+0.4)" to="(#ppt_y)" calcmode="lin" valueType="num">
                                      <p:cBhvr>
                                        <p:cTn id="88" dur="1230" accel="100000" fill="hold">
                                          <p:stCondLst>
                                            <p:cond delay="770"/>
                                          </p:stCondLst>
                                        </p:cTn>
                                        <p:tgtEl>
                                          <p:spTgt spid="1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4" grpId="0" animBg="1"/>
      <p:bldP spid="15" grpId="0" animBg="1"/>
      <p:bldP spid="16" grpId="0" animBg="1"/>
      <p:bldP spid="1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7FB63EB5-5BD7-4925-0C6C-44E4D88D20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850" y="2492376"/>
            <a:ext cx="92583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D6C42B89-2A53-91D7-5567-9436CFD7E981}"/>
              </a:ext>
            </a:extLst>
          </p:cNvPr>
          <p:cNvSpPr/>
          <p:nvPr/>
        </p:nvSpPr>
        <p:spPr>
          <a:xfrm>
            <a:off x="2135189" y="3644901"/>
            <a:ext cx="4321175" cy="7921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ed Rectangular Callout 6">
            <a:extLst>
              <a:ext uri="{FF2B5EF4-FFF2-40B4-BE49-F238E27FC236}">
                <a16:creationId xmlns:a16="http://schemas.microsoft.com/office/drawing/2014/main" id="{00810B29-70BB-98BE-DA28-218F96D5E777}"/>
              </a:ext>
            </a:extLst>
          </p:cNvPr>
          <p:cNvSpPr/>
          <p:nvPr/>
        </p:nvSpPr>
        <p:spPr>
          <a:xfrm>
            <a:off x="1774825" y="549275"/>
            <a:ext cx="5327650" cy="935038"/>
          </a:xfrm>
          <a:prstGeom prst="wedgeRoundRectCallout">
            <a:avLst>
              <a:gd name="adj1" fmla="val -4295"/>
              <a:gd name="adj2" fmla="val 2877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sz="1400" b="1" dirty="0"/>
              <a:t>Se complereaza denumirea promotorului de proiect, a agentului economic partener și a organizației de primire din Norvegia.</a:t>
            </a:r>
            <a:endParaRPr lang="en-US" sz="1400" b="1" dirty="0"/>
          </a:p>
        </p:txBody>
      </p:sp>
      <p:sp>
        <p:nvSpPr>
          <p:cNvPr id="8" name="Oval 7">
            <a:extLst>
              <a:ext uri="{FF2B5EF4-FFF2-40B4-BE49-F238E27FC236}">
                <a16:creationId xmlns:a16="http://schemas.microsoft.com/office/drawing/2014/main" id="{36FE413F-40B6-C778-CB23-F5B9BEE7F693}"/>
              </a:ext>
            </a:extLst>
          </p:cNvPr>
          <p:cNvSpPr/>
          <p:nvPr/>
        </p:nvSpPr>
        <p:spPr>
          <a:xfrm>
            <a:off x="6456363" y="4149725"/>
            <a:ext cx="1439862" cy="2873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a:extLst>
              <a:ext uri="{FF2B5EF4-FFF2-40B4-BE49-F238E27FC236}">
                <a16:creationId xmlns:a16="http://schemas.microsoft.com/office/drawing/2014/main" id="{0274F95B-828B-315C-4AEF-7E75A8F7887D}"/>
              </a:ext>
            </a:extLst>
          </p:cNvPr>
          <p:cNvSpPr/>
          <p:nvPr/>
        </p:nvSpPr>
        <p:spPr>
          <a:xfrm>
            <a:off x="7896225" y="3644901"/>
            <a:ext cx="863600" cy="7921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ounded Rectangular Callout 10">
            <a:extLst>
              <a:ext uri="{FF2B5EF4-FFF2-40B4-BE49-F238E27FC236}">
                <a16:creationId xmlns:a16="http://schemas.microsoft.com/office/drawing/2014/main" id="{5E2BFEAD-1341-4F1A-601E-5408C106060C}"/>
              </a:ext>
            </a:extLst>
          </p:cNvPr>
          <p:cNvSpPr/>
          <p:nvPr/>
        </p:nvSpPr>
        <p:spPr>
          <a:xfrm>
            <a:off x="6816725" y="1628775"/>
            <a:ext cx="2592388" cy="287338"/>
          </a:xfrm>
          <a:prstGeom prst="wedgeRoundRectCallout">
            <a:avLst>
              <a:gd name="adj1" fmla="val 6584"/>
              <a:gd name="adj2" fmla="val 67166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t>Se s</a:t>
            </a:r>
            <a:r>
              <a:rPr lang="ro-RO" sz="1400" b="1" dirty="0"/>
              <a:t>elect</a:t>
            </a:r>
            <a:r>
              <a:rPr lang="en-US" sz="1400" b="1" dirty="0" err="1"/>
              <a:t>eaza</a:t>
            </a:r>
            <a:r>
              <a:rPr lang="en-US" sz="1400" b="1" dirty="0"/>
              <a:t> </a:t>
            </a:r>
            <a:r>
              <a:rPr lang="ro-RO" sz="1400" b="1" dirty="0"/>
              <a:t>ț</a:t>
            </a:r>
            <a:r>
              <a:rPr lang="en-US" sz="1400" b="1" dirty="0" err="1"/>
              <a:t>arile</a:t>
            </a:r>
            <a:r>
              <a:rPr lang="en-US" sz="1400" b="1" dirty="0"/>
              <a:t>  </a:t>
            </a:r>
            <a:r>
              <a:rPr lang="en-US" sz="1400" b="1" dirty="0" err="1"/>
              <a:t>institutiilor</a:t>
            </a:r>
            <a:endParaRPr lang="en-US" sz="1400" b="1" dirty="0"/>
          </a:p>
        </p:txBody>
      </p:sp>
      <p:sp>
        <p:nvSpPr>
          <p:cNvPr id="12" name="Oval 11">
            <a:extLst>
              <a:ext uri="{FF2B5EF4-FFF2-40B4-BE49-F238E27FC236}">
                <a16:creationId xmlns:a16="http://schemas.microsoft.com/office/drawing/2014/main" id="{12B490B8-4B94-0FF8-BE74-0F5D03CBA659}"/>
              </a:ext>
            </a:extLst>
          </p:cNvPr>
          <p:cNvSpPr/>
          <p:nvPr/>
        </p:nvSpPr>
        <p:spPr>
          <a:xfrm>
            <a:off x="9912351" y="3644900"/>
            <a:ext cx="684213" cy="215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ounded Rectangular Callout 12">
            <a:extLst>
              <a:ext uri="{FF2B5EF4-FFF2-40B4-BE49-F238E27FC236}">
                <a16:creationId xmlns:a16="http://schemas.microsoft.com/office/drawing/2014/main" id="{32888CBF-F16C-10F4-99B9-D8105E5148B2}"/>
              </a:ext>
            </a:extLst>
          </p:cNvPr>
          <p:cNvSpPr/>
          <p:nvPr/>
        </p:nvSpPr>
        <p:spPr>
          <a:xfrm>
            <a:off x="7248526" y="404813"/>
            <a:ext cx="3419475" cy="1008062"/>
          </a:xfrm>
          <a:prstGeom prst="wedgeRoundRectCallout">
            <a:avLst>
              <a:gd name="adj1" fmla="val 39361"/>
              <a:gd name="adj2" fmla="val 27482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sz="1400" b="1" dirty="0"/>
              <a:t>Se completeaza suma  cheltuita de promotor din capitolul bugetar </a:t>
            </a:r>
            <a:r>
              <a:rPr lang="ro-RO" sz="1400" b="1" i="1" dirty="0"/>
              <a:t>Sprijin pentru organizarea mobilității </a:t>
            </a:r>
            <a:r>
              <a:rPr lang="ro-RO" sz="1400" b="1" dirty="0"/>
              <a:t>pâna la data raportării</a:t>
            </a:r>
            <a:endParaRPr lang="en-US" sz="1400" b="1" dirty="0"/>
          </a:p>
        </p:txBody>
      </p:sp>
      <p:sp>
        <p:nvSpPr>
          <p:cNvPr id="14" name="Oval 13">
            <a:extLst>
              <a:ext uri="{FF2B5EF4-FFF2-40B4-BE49-F238E27FC236}">
                <a16:creationId xmlns:a16="http://schemas.microsoft.com/office/drawing/2014/main" id="{B15732F1-22B1-5680-DB1C-DC3D0C1CAD9D}"/>
              </a:ext>
            </a:extLst>
          </p:cNvPr>
          <p:cNvSpPr/>
          <p:nvPr/>
        </p:nvSpPr>
        <p:spPr>
          <a:xfrm>
            <a:off x="9912351" y="3860801"/>
            <a:ext cx="684213" cy="5762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ounded Rectangular Callout 15">
            <a:extLst>
              <a:ext uri="{FF2B5EF4-FFF2-40B4-BE49-F238E27FC236}">
                <a16:creationId xmlns:a16="http://schemas.microsoft.com/office/drawing/2014/main" id="{7C633344-6E2C-2E7C-5D76-2FF7A6B993B9}"/>
              </a:ext>
            </a:extLst>
          </p:cNvPr>
          <p:cNvSpPr/>
          <p:nvPr/>
        </p:nvSpPr>
        <p:spPr>
          <a:xfrm>
            <a:off x="1524000" y="5805488"/>
            <a:ext cx="5867400" cy="792162"/>
          </a:xfrm>
          <a:prstGeom prst="wedgeRoundRectCallout">
            <a:avLst>
              <a:gd name="adj1" fmla="val 98273"/>
              <a:gd name="adj2" fmla="val -25705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sz="1400" b="1" dirty="0"/>
              <a:t>Se complereaza sumele transferare  </a:t>
            </a:r>
            <a:r>
              <a:rPr lang="en-US" sz="1400" b="1" dirty="0"/>
              <a:t>de </a:t>
            </a:r>
            <a:r>
              <a:rPr lang="en-US" sz="1400" b="1" dirty="0" err="1"/>
              <a:t>promotor</a:t>
            </a:r>
            <a:r>
              <a:rPr lang="en-US" sz="1400" b="1" dirty="0"/>
              <a:t> , p</a:t>
            </a:r>
            <a:r>
              <a:rPr lang="ro-RO" sz="1400" b="1" dirty="0"/>
              <a:t>ână la d</a:t>
            </a:r>
            <a:r>
              <a:rPr lang="en-US" sz="1400" b="1" dirty="0"/>
              <a:t>a</a:t>
            </a:r>
            <a:r>
              <a:rPr lang="ro-RO" sz="1400" b="1" dirty="0"/>
              <a:t>ta raportării</a:t>
            </a:r>
            <a:r>
              <a:rPr lang="en-US" sz="1400" b="1" dirty="0"/>
              <a:t>, </a:t>
            </a:r>
            <a:r>
              <a:rPr lang="ro-RO" sz="1400" b="1" dirty="0"/>
              <a:t>agentului economic  și  organizației de primire,  corespunzând </a:t>
            </a:r>
            <a:r>
              <a:rPr lang="ro-RO" sz="1400" b="1" i="1" dirty="0"/>
              <a:t>Sprijinului  pentru organizarea mobilității </a:t>
            </a:r>
            <a:endParaRPr lang="en-US" sz="1400" b="1" i="1" dirty="0"/>
          </a:p>
        </p:txBody>
      </p:sp>
      <p:sp>
        <p:nvSpPr>
          <p:cNvPr id="9" name="Rounded Rectangular Callout 8">
            <a:extLst>
              <a:ext uri="{FF2B5EF4-FFF2-40B4-BE49-F238E27FC236}">
                <a16:creationId xmlns:a16="http://schemas.microsoft.com/office/drawing/2014/main" id="{5062CAB1-B8D3-3BF4-2B1A-D61871D8CA1A}"/>
              </a:ext>
            </a:extLst>
          </p:cNvPr>
          <p:cNvSpPr/>
          <p:nvPr/>
        </p:nvSpPr>
        <p:spPr>
          <a:xfrm>
            <a:off x="1774826" y="4724400"/>
            <a:ext cx="6156325" cy="433388"/>
          </a:xfrm>
          <a:prstGeom prst="wedgeRoundRectCallout">
            <a:avLst>
              <a:gd name="adj1" fmla="val 37322"/>
              <a:gd name="adj2" fmla="val -1462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sz="1400" b="1" dirty="0"/>
              <a:t>Se complereaza numărul de persoane care au participat la vizita de studiu</a:t>
            </a:r>
            <a:r>
              <a:rPr lang="en-US" sz="1400" b="1" dirty="0"/>
              <a:t> p</a:t>
            </a:r>
            <a:r>
              <a:rPr lang="ro-RO" sz="1400" b="1" dirty="0"/>
              <a:t>ână la data raportării</a:t>
            </a:r>
            <a:endParaRPr lang="en-US" sz="1400" b="1" dirty="0"/>
          </a:p>
        </p:txBody>
      </p:sp>
      <p:sp>
        <p:nvSpPr>
          <p:cNvPr id="17" name="Oval 16">
            <a:extLst>
              <a:ext uri="{FF2B5EF4-FFF2-40B4-BE49-F238E27FC236}">
                <a16:creationId xmlns:a16="http://schemas.microsoft.com/office/drawing/2014/main" id="{911C4991-B703-ECB5-F314-7D3AD162A934}"/>
              </a:ext>
            </a:extLst>
          </p:cNvPr>
          <p:cNvSpPr/>
          <p:nvPr/>
        </p:nvSpPr>
        <p:spPr>
          <a:xfrm>
            <a:off x="8759826" y="3644901"/>
            <a:ext cx="1152525" cy="504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ounded Rectangular Callout 17">
            <a:extLst>
              <a:ext uri="{FF2B5EF4-FFF2-40B4-BE49-F238E27FC236}">
                <a16:creationId xmlns:a16="http://schemas.microsoft.com/office/drawing/2014/main" id="{AAD190B8-519A-C55E-C5A9-3686266D92CA}"/>
              </a:ext>
            </a:extLst>
          </p:cNvPr>
          <p:cNvSpPr/>
          <p:nvPr/>
        </p:nvSpPr>
        <p:spPr>
          <a:xfrm>
            <a:off x="6383337" y="5373688"/>
            <a:ext cx="5638333" cy="431800"/>
          </a:xfrm>
          <a:prstGeom prst="wedgeRoundRectCallout">
            <a:avLst>
              <a:gd name="adj1" fmla="val 20980"/>
              <a:gd name="adj2" fmla="val -38060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sz="1400" b="1" dirty="0"/>
              <a:t>Se complereaza</a:t>
            </a:r>
            <a:r>
              <a:rPr lang="en-US" sz="1400" b="1" dirty="0"/>
              <a:t> </a:t>
            </a:r>
            <a:r>
              <a:rPr lang="en-US" sz="1400" b="1" dirty="0" err="1"/>
              <a:t>grantul</a:t>
            </a:r>
            <a:r>
              <a:rPr lang="en-US" sz="1400" b="1" dirty="0"/>
              <a:t> </a:t>
            </a:r>
            <a:r>
              <a:rPr lang="en-US" sz="1400" b="1" dirty="0" err="1"/>
              <a:t>alocat</a:t>
            </a:r>
            <a:r>
              <a:rPr lang="en-US" sz="1400" b="1" dirty="0"/>
              <a:t>  </a:t>
            </a:r>
            <a:r>
              <a:rPr lang="ro-RO" sz="1400" b="1" dirty="0"/>
              <a:t>prin contract </a:t>
            </a:r>
            <a:r>
              <a:rPr lang="en-US" sz="1400" b="1" dirty="0" err="1"/>
              <a:t>pentru</a:t>
            </a:r>
            <a:r>
              <a:rPr lang="en-US" sz="1400" b="1" dirty="0"/>
              <a:t> </a:t>
            </a:r>
            <a:r>
              <a:rPr lang="en-US" sz="1400" b="1" dirty="0" err="1"/>
              <a:t>sprijinuI</a:t>
            </a:r>
            <a:r>
              <a:rPr lang="en-US" sz="1400" b="1" dirty="0"/>
              <a:t> </a:t>
            </a:r>
            <a:r>
              <a:rPr lang="en-US" sz="1400" b="1" dirty="0" err="1"/>
              <a:t>pentru</a:t>
            </a:r>
            <a:r>
              <a:rPr lang="en-US" sz="1400" b="1" dirty="0"/>
              <a:t> </a:t>
            </a:r>
            <a:r>
              <a:rPr lang="en-US" sz="1400" b="1" dirty="0" err="1"/>
              <a:t>organizarea</a:t>
            </a:r>
            <a:r>
              <a:rPr lang="en-US" sz="1400" b="1" dirty="0"/>
              <a:t> </a:t>
            </a:r>
            <a:r>
              <a:rPr lang="en-US" sz="1400" b="1" dirty="0" err="1"/>
              <a:t>mobilitatilor</a:t>
            </a:r>
            <a:r>
              <a:rPr lang="ro-RO" sz="1400" b="1" dirty="0"/>
              <a:t>.</a:t>
            </a:r>
            <a:endParaRPr lang="en-US" sz="14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70" decel="100000"/>
                                        <p:tgtEl>
                                          <p:spTgt spid="6"/>
                                        </p:tgtEl>
                                      </p:cBhvr>
                                    </p:animEffect>
                                    <p:animScale>
                                      <p:cBhvr>
                                        <p:cTn id="8" dur="770" decel="100000"/>
                                        <p:tgtEl>
                                          <p:spTgt spid="6"/>
                                        </p:tgtEl>
                                      </p:cBhvr>
                                      <p:from x="10000" y="10000"/>
                                      <p:to x="200000" y="450000"/>
                                    </p:animScale>
                                    <p:animScale>
                                      <p:cBhvr>
                                        <p:cTn id="9" dur="1230" accel="100000" fill="hold">
                                          <p:stCondLst>
                                            <p:cond delay="770"/>
                                          </p:stCondLst>
                                        </p:cTn>
                                        <p:tgtEl>
                                          <p:spTgt spid="6"/>
                                        </p:tgtEl>
                                      </p:cBhvr>
                                      <p:from x="200000" y="450000"/>
                                      <p:to x="100000" y="100000"/>
                                    </p:animScale>
                                    <p:set>
                                      <p:cBhvr>
                                        <p:cTn id="10" dur="770" fill="hold"/>
                                        <p:tgtEl>
                                          <p:spTgt spid="6"/>
                                        </p:tgtEl>
                                        <p:attrNameLst>
                                          <p:attrName>ppt_x</p:attrName>
                                        </p:attrNameLst>
                                      </p:cBhvr>
                                      <p:to>
                                        <p:strVal val="(0.5)"/>
                                      </p:to>
                                    </p:set>
                                    <p:anim from="(0.5)" to="(#ppt_x)" calcmode="lin" valueType="num">
                                      <p:cBhvr>
                                        <p:cTn id="11" dur="1230" accel="100000" fill="hold">
                                          <p:stCondLst>
                                            <p:cond delay="770"/>
                                          </p:stCondLst>
                                        </p:cTn>
                                        <p:tgtEl>
                                          <p:spTgt spid="6"/>
                                        </p:tgtEl>
                                        <p:attrNameLst>
                                          <p:attrName>ppt_x</p:attrName>
                                        </p:attrNameLst>
                                      </p:cBhvr>
                                    </p:anim>
                                    <p:set>
                                      <p:cBhvr>
                                        <p:cTn id="12" dur="770" fill="hold"/>
                                        <p:tgtEl>
                                          <p:spTgt spid="6"/>
                                        </p:tgtEl>
                                        <p:attrNameLst>
                                          <p:attrName>ppt_y</p:attrName>
                                        </p:attrNameLst>
                                      </p:cBhvr>
                                      <p:to>
                                        <p:strVal val="(#ppt_y+0.4)"/>
                                      </p:to>
                                    </p:set>
                                    <p:anim from="(#ppt_y+0.4)" to="(#ppt_y)" calcmode="lin" valueType="num">
                                      <p:cBhvr>
                                        <p:cTn id="13" dur="1230" accel="100000" fill="hold">
                                          <p:stCondLst>
                                            <p:cond delay="770"/>
                                          </p:stCondLst>
                                        </p:cTn>
                                        <p:tgtEl>
                                          <p:spTgt spid="6"/>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770" decel="100000"/>
                                        <p:tgtEl>
                                          <p:spTgt spid="7"/>
                                        </p:tgtEl>
                                      </p:cBhvr>
                                    </p:animEffect>
                                    <p:animScale>
                                      <p:cBhvr>
                                        <p:cTn id="17" dur="770" decel="100000"/>
                                        <p:tgtEl>
                                          <p:spTgt spid="7"/>
                                        </p:tgtEl>
                                      </p:cBhvr>
                                      <p:from x="10000" y="10000"/>
                                      <p:to x="200000" y="450000"/>
                                    </p:animScale>
                                    <p:animScale>
                                      <p:cBhvr>
                                        <p:cTn id="18" dur="1230" accel="100000" fill="hold">
                                          <p:stCondLst>
                                            <p:cond delay="770"/>
                                          </p:stCondLst>
                                        </p:cTn>
                                        <p:tgtEl>
                                          <p:spTgt spid="7"/>
                                        </p:tgtEl>
                                      </p:cBhvr>
                                      <p:from x="200000" y="450000"/>
                                      <p:to x="100000" y="100000"/>
                                    </p:animScale>
                                    <p:set>
                                      <p:cBhvr>
                                        <p:cTn id="19" dur="770" fill="hold"/>
                                        <p:tgtEl>
                                          <p:spTgt spid="7"/>
                                        </p:tgtEl>
                                        <p:attrNameLst>
                                          <p:attrName>ppt_x</p:attrName>
                                        </p:attrNameLst>
                                      </p:cBhvr>
                                      <p:to>
                                        <p:strVal val="(0.5)"/>
                                      </p:to>
                                    </p:set>
                                    <p:anim from="(0.5)" to="(#ppt_x)" calcmode="lin" valueType="num">
                                      <p:cBhvr>
                                        <p:cTn id="20" dur="1230" accel="100000" fill="hold">
                                          <p:stCondLst>
                                            <p:cond delay="770"/>
                                          </p:stCondLst>
                                        </p:cTn>
                                        <p:tgtEl>
                                          <p:spTgt spid="7"/>
                                        </p:tgtEl>
                                        <p:attrNameLst>
                                          <p:attrName>ppt_x</p:attrName>
                                        </p:attrNameLst>
                                      </p:cBhvr>
                                    </p:anim>
                                    <p:set>
                                      <p:cBhvr>
                                        <p:cTn id="21" dur="770" fill="hold"/>
                                        <p:tgtEl>
                                          <p:spTgt spid="7"/>
                                        </p:tgtEl>
                                        <p:attrNameLst>
                                          <p:attrName>ppt_y</p:attrName>
                                        </p:attrNameLst>
                                      </p:cBhvr>
                                      <p:to>
                                        <p:strVal val="(#ppt_y+0.4)"/>
                                      </p:to>
                                    </p:set>
                                    <p:anim from="(#ppt_y+0.4)" to="(#ppt_y)" calcmode="lin" valueType="num">
                                      <p:cBhvr>
                                        <p:cTn id="22" dur="1230" accel="100000" fill="hold">
                                          <p:stCondLst>
                                            <p:cond delay="770"/>
                                          </p:stCondLst>
                                        </p:cTn>
                                        <p:tgtEl>
                                          <p:spTgt spid="7"/>
                                        </p:tgtEl>
                                        <p:attrNameLst>
                                          <p:attrName>ppt_y</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770" decel="100000"/>
                                        <p:tgtEl>
                                          <p:spTgt spid="8"/>
                                        </p:tgtEl>
                                      </p:cBhvr>
                                    </p:animEffect>
                                    <p:animScale>
                                      <p:cBhvr>
                                        <p:cTn id="28" dur="770" decel="100000"/>
                                        <p:tgtEl>
                                          <p:spTgt spid="8"/>
                                        </p:tgtEl>
                                      </p:cBhvr>
                                      <p:from x="10000" y="10000"/>
                                      <p:to x="200000" y="450000"/>
                                    </p:animScale>
                                    <p:animScale>
                                      <p:cBhvr>
                                        <p:cTn id="29" dur="1230" accel="100000" fill="hold">
                                          <p:stCondLst>
                                            <p:cond delay="770"/>
                                          </p:stCondLst>
                                        </p:cTn>
                                        <p:tgtEl>
                                          <p:spTgt spid="8"/>
                                        </p:tgtEl>
                                      </p:cBhvr>
                                      <p:from x="200000" y="450000"/>
                                      <p:to x="100000" y="100000"/>
                                    </p:animScale>
                                    <p:set>
                                      <p:cBhvr>
                                        <p:cTn id="30" dur="770" fill="hold"/>
                                        <p:tgtEl>
                                          <p:spTgt spid="8"/>
                                        </p:tgtEl>
                                        <p:attrNameLst>
                                          <p:attrName>ppt_x</p:attrName>
                                        </p:attrNameLst>
                                      </p:cBhvr>
                                      <p:to>
                                        <p:strVal val="(0.5)"/>
                                      </p:to>
                                    </p:set>
                                    <p:anim from="(0.5)" to="(#ppt_x)" calcmode="lin" valueType="num">
                                      <p:cBhvr>
                                        <p:cTn id="31" dur="1230" accel="100000" fill="hold">
                                          <p:stCondLst>
                                            <p:cond delay="770"/>
                                          </p:stCondLst>
                                        </p:cTn>
                                        <p:tgtEl>
                                          <p:spTgt spid="8"/>
                                        </p:tgtEl>
                                        <p:attrNameLst>
                                          <p:attrName>ppt_x</p:attrName>
                                        </p:attrNameLst>
                                      </p:cBhvr>
                                    </p:anim>
                                    <p:set>
                                      <p:cBhvr>
                                        <p:cTn id="32" dur="770" fill="hold"/>
                                        <p:tgtEl>
                                          <p:spTgt spid="8"/>
                                        </p:tgtEl>
                                        <p:attrNameLst>
                                          <p:attrName>ppt_y</p:attrName>
                                        </p:attrNameLst>
                                      </p:cBhvr>
                                      <p:to>
                                        <p:strVal val="(#ppt_y+0.4)"/>
                                      </p:to>
                                    </p:set>
                                    <p:anim from="(#ppt_y+0.4)" to="(#ppt_y)" calcmode="lin" valueType="num">
                                      <p:cBhvr>
                                        <p:cTn id="33" dur="1230" accel="100000" fill="hold">
                                          <p:stCondLst>
                                            <p:cond delay="770"/>
                                          </p:stCondLst>
                                        </p:cTn>
                                        <p:tgtEl>
                                          <p:spTgt spid="8"/>
                                        </p:tgtEl>
                                        <p:attrNameLst>
                                          <p:attrName>ppt_y</p:attrName>
                                        </p:attrNameLst>
                                      </p:cBhvr>
                                    </p:anim>
                                  </p:childTnLst>
                                </p:cTn>
                              </p:par>
                              <p:par>
                                <p:cTn id="34" presetID="51"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770" decel="100000"/>
                                        <p:tgtEl>
                                          <p:spTgt spid="9"/>
                                        </p:tgtEl>
                                      </p:cBhvr>
                                    </p:animEffect>
                                    <p:animScale>
                                      <p:cBhvr>
                                        <p:cTn id="37" dur="770" decel="100000"/>
                                        <p:tgtEl>
                                          <p:spTgt spid="9"/>
                                        </p:tgtEl>
                                      </p:cBhvr>
                                      <p:from x="10000" y="10000"/>
                                      <p:to x="200000" y="450000"/>
                                    </p:animScale>
                                    <p:animScale>
                                      <p:cBhvr>
                                        <p:cTn id="38" dur="1230" accel="100000" fill="hold">
                                          <p:stCondLst>
                                            <p:cond delay="770"/>
                                          </p:stCondLst>
                                        </p:cTn>
                                        <p:tgtEl>
                                          <p:spTgt spid="9"/>
                                        </p:tgtEl>
                                      </p:cBhvr>
                                      <p:from x="200000" y="450000"/>
                                      <p:to x="100000" y="100000"/>
                                    </p:animScale>
                                    <p:set>
                                      <p:cBhvr>
                                        <p:cTn id="39" dur="770" fill="hold"/>
                                        <p:tgtEl>
                                          <p:spTgt spid="9"/>
                                        </p:tgtEl>
                                        <p:attrNameLst>
                                          <p:attrName>ppt_x</p:attrName>
                                        </p:attrNameLst>
                                      </p:cBhvr>
                                      <p:to>
                                        <p:strVal val="(0.5)"/>
                                      </p:to>
                                    </p:set>
                                    <p:anim from="(0.5)" to="(#ppt_x)" calcmode="lin" valueType="num">
                                      <p:cBhvr>
                                        <p:cTn id="40" dur="1230" accel="100000" fill="hold">
                                          <p:stCondLst>
                                            <p:cond delay="770"/>
                                          </p:stCondLst>
                                        </p:cTn>
                                        <p:tgtEl>
                                          <p:spTgt spid="9"/>
                                        </p:tgtEl>
                                        <p:attrNameLst>
                                          <p:attrName>ppt_x</p:attrName>
                                        </p:attrNameLst>
                                      </p:cBhvr>
                                    </p:anim>
                                    <p:set>
                                      <p:cBhvr>
                                        <p:cTn id="41" dur="770" fill="hold"/>
                                        <p:tgtEl>
                                          <p:spTgt spid="9"/>
                                        </p:tgtEl>
                                        <p:attrNameLst>
                                          <p:attrName>ppt_y</p:attrName>
                                        </p:attrNameLst>
                                      </p:cBhvr>
                                      <p:to>
                                        <p:strVal val="(#ppt_y+0.4)"/>
                                      </p:to>
                                    </p:set>
                                    <p:anim from="(#ppt_y+0.4)" to="(#ppt_y)" calcmode="lin" valueType="num">
                                      <p:cBhvr>
                                        <p:cTn id="42" dur="1230" accel="100000" fill="hold">
                                          <p:stCondLst>
                                            <p:cond delay="770"/>
                                          </p:stCondLst>
                                        </p:cTn>
                                        <p:tgtEl>
                                          <p:spTgt spid="9"/>
                                        </p:tgtEl>
                                        <p:attrNameLst>
                                          <p:attrName>ppt_y</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5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770" decel="100000"/>
                                        <p:tgtEl>
                                          <p:spTgt spid="10"/>
                                        </p:tgtEl>
                                      </p:cBhvr>
                                    </p:animEffect>
                                    <p:animScale>
                                      <p:cBhvr>
                                        <p:cTn id="48" dur="770" decel="100000"/>
                                        <p:tgtEl>
                                          <p:spTgt spid="10"/>
                                        </p:tgtEl>
                                      </p:cBhvr>
                                      <p:from x="10000" y="10000"/>
                                      <p:to x="200000" y="450000"/>
                                    </p:animScale>
                                    <p:animScale>
                                      <p:cBhvr>
                                        <p:cTn id="49" dur="1230" accel="100000" fill="hold">
                                          <p:stCondLst>
                                            <p:cond delay="770"/>
                                          </p:stCondLst>
                                        </p:cTn>
                                        <p:tgtEl>
                                          <p:spTgt spid="10"/>
                                        </p:tgtEl>
                                      </p:cBhvr>
                                      <p:from x="200000" y="450000"/>
                                      <p:to x="100000" y="100000"/>
                                    </p:animScale>
                                    <p:set>
                                      <p:cBhvr>
                                        <p:cTn id="50" dur="770" fill="hold"/>
                                        <p:tgtEl>
                                          <p:spTgt spid="10"/>
                                        </p:tgtEl>
                                        <p:attrNameLst>
                                          <p:attrName>ppt_x</p:attrName>
                                        </p:attrNameLst>
                                      </p:cBhvr>
                                      <p:to>
                                        <p:strVal val="(0.5)"/>
                                      </p:to>
                                    </p:set>
                                    <p:anim from="(0.5)" to="(#ppt_x)" calcmode="lin" valueType="num">
                                      <p:cBhvr>
                                        <p:cTn id="51" dur="1230" accel="100000" fill="hold">
                                          <p:stCondLst>
                                            <p:cond delay="770"/>
                                          </p:stCondLst>
                                        </p:cTn>
                                        <p:tgtEl>
                                          <p:spTgt spid="10"/>
                                        </p:tgtEl>
                                        <p:attrNameLst>
                                          <p:attrName>ppt_x</p:attrName>
                                        </p:attrNameLst>
                                      </p:cBhvr>
                                    </p:anim>
                                    <p:set>
                                      <p:cBhvr>
                                        <p:cTn id="52" dur="770" fill="hold"/>
                                        <p:tgtEl>
                                          <p:spTgt spid="10"/>
                                        </p:tgtEl>
                                        <p:attrNameLst>
                                          <p:attrName>ppt_y</p:attrName>
                                        </p:attrNameLst>
                                      </p:cBhvr>
                                      <p:to>
                                        <p:strVal val="(#ppt_y+0.4)"/>
                                      </p:to>
                                    </p:set>
                                    <p:anim from="(#ppt_y+0.4)" to="(#ppt_y)" calcmode="lin" valueType="num">
                                      <p:cBhvr>
                                        <p:cTn id="53" dur="1230" accel="100000" fill="hold">
                                          <p:stCondLst>
                                            <p:cond delay="770"/>
                                          </p:stCondLst>
                                        </p:cTn>
                                        <p:tgtEl>
                                          <p:spTgt spid="10"/>
                                        </p:tgtEl>
                                        <p:attrNameLst>
                                          <p:attrName>ppt_y</p:attrName>
                                        </p:attrNameLst>
                                      </p:cBhvr>
                                    </p:anim>
                                  </p:childTnLst>
                                </p:cTn>
                              </p:par>
                              <p:par>
                                <p:cTn id="54" presetID="51"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770" decel="100000"/>
                                        <p:tgtEl>
                                          <p:spTgt spid="11"/>
                                        </p:tgtEl>
                                      </p:cBhvr>
                                    </p:animEffect>
                                    <p:animScale>
                                      <p:cBhvr>
                                        <p:cTn id="57" dur="770" decel="100000"/>
                                        <p:tgtEl>
                                          <p:spTgt spid="11"/>
                                        </p:tgtEl>
                                      </p:cBhvr>
                                      <p:from x="10000" y="10000"/>
                                      <p:to x="200000" y="450000"/>
                                    </p:animScale>
                                    <p:animScale>
                                      <p:cBhvr>
                                        <p:cTn id="58" dur="1230" accel="100000" fill="hold">
                                          <p:stCondLst>
                                            <p:cond delay="770"/>
                                          </p:stCondLst>
                                        </p:cTn>
                                        <p:tgtEl>
                                          <p:spTgt spid="11"/>
                                        </p:tgtEl>
                                      </p:cBhvr>
                                      <p:from x="200000" y="450000"/>
                                      <p:to x="100000" y="100000"/>
                                    </p:animScale>
                                    <p:set>
                                      <p:cBhvr>
                                        <p:cTn id="59" dur="770" fill="hold"/>
                                        <p:tgtEl>
                                          <p:spTgt spid="11"/>
                                        </p:tgtEl>
                                        <p:attrNameLst>
                                          <p:attrName>ppt_x</p:attrName>
                                        </p:attrNameLst>
                                      </p:cBhvr>
                                      <p:to>
                                        <p:strVal val="(0.5)"/>
                                      </p:to>
                                    </p:set>
                                    <p:anim from="(0.5)" to="(#ppt_x)" calcmode="lin" valueType="num">
                                      <p:cBhvr>
                                        <p:cTn id="60" dur="1230" accel="100000" fill="hold">
                                          <p:stCondLst>
                                            <p:cond delay="770"/>
                                          </p:stCondLst>
                                        </p:cTn>
                                        <p:tgtEl>
                                          <p:spTgt spid="11"/>
                                        </p:tgtEl>
                                        <p:attrNameLst>
                                          <p:attrName>ppt_x</p:attrName>
                                        </p:attrNameLst>
                                      </p:cBhvr>
                                    </p:anim>
                                    <p:set>
                                      <p:cBhvr>
                                        <p:cTn id="61" dur="770" fill="hold"/>
                                        <p:tgtEl>
                                          <p:spTgt spid="11"/>
                                        </p:tgtEl>
                                        <p:attrNameLst>
                                          <p:attrName>ppt_y</p:attrName>
                                        </p:attrNameLst>
                                      </p:cBhvr>
                                      <p:to>
                                        <p:strVal val="(#ppt_y+0.4)"/>
                                      </p:to>
                                    </p:set>
                                    <p:anim from="(#ppt_y+0.4)" to="(#ppt_y)" calcmode="lin" valueType="num">
                                      <p:cBhvr>
                                        <p:cTn id="62" dur="1230" accel="100000" fill="hold">
                                          <p:stCondLst>
                                            <p:cond delay="770"/>
                                          </p:stCondLst>
                                        </p:cTn>
                                        <p:tgtEl>
                                          <p:spTgt spid="11"/>
                                        </p:tgtEl>
                                        <p:attrNameLst>
                                          <p:attrName>ppt_y</p:attrName>
                                        </p:attrNameLst>
                                      </p:cBhvr>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5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770" decel="100000"/>
                                        <p:tgtEl>
                                          <p:spTgt spid="17"/>
                                        </p:tgtEl>
                                      </p:cBhvr>
                                    </p:animEffect>
                                    <p:animScale>
                                      <p:cBhvr>
                                        <p:cTn id="68" dur="770" decel="100000"/>
                                        <p:tgtEl>
                                          <p:spTgt spid="17"/>
                                        </p:tgtEl>
                                      </p:cBhvr>
                                      <p:from x="10000" y="10000"/>
                                      <p:to x="200000" y="450000"/>
                                    </p:animScale>
                                    <p:animScale>
                                      <p:cBhvr>
                                        <p:cTn id="69" dur="1230" accel="100000" fill="hold">
                                          <p:stCondLst>
                                            <p:cond delay="770"/>
                                          </p:stCondLst>
                                        </p:cTn>
                                        <p:tgtEl>
                                          <p:spTgt spid="17"/>
                                        </p:tgtEl>
                                      </p:cBhvr>
                                      <p:from x="200000" y="450000"/>
                                      <p:to x="100000" y="100000"/>
                                    </p:animScale>
                                    <p:set>
                                      <p:cBhvr>
                                        <p:cTn id="70" dur="770" fill="hold"/>
                                        <p:tgtEl>
                                          <p:spTgt spid="17"/>
                                        </p:tgtEl>
                                        <p:attrNameLst>
                                          <p:attrName>ppt_x</p:attrName>
                                        </p:attrNameLst>
                                      </p:cBhvr>
                                      <p:to>
                                        <p:strVal val="(0.5)"/>
                                      </p:to>
                                    </p:set>
                                    <p:anim from="(0.5)" to="(#ppt_x)" calcmode="lin" valueType="num">
                                      <p:cBhvr>
                                        <p:cTn id="71" dur="1230" accel="100000" fill="hold">
                                          <p:stCondLst>
                                            <p:cond delay="770"/>
                                          </p:stCondLst>
                                        </p:cTn>
                                        <p:tgtEl>
                                          <p:spTgt spid="17"/>
                                        </p:tgtEl>
                                        <p:attrNameLst>
                                          <p:attrName>ppt_x</p:attrName>
                                        </p:attrNameLst>
                                      </p:cBhvr>
                                    </p:anim>
                                    <p:set>
                                      <p:cBhvr>
                                        <p:cTn id="72" dur="770" fill="hold"/>
                                        <p:tgtEl>
                                          <p:spTgt spid="17"/>
                                        </p:tgtEl>
                                        <p:attrNameLst>
                                          <p:attrName>ppt_y</p:attrName>
                                        </p:attrNameLst>
                                      </p:cBhvr>
                                      <p:to>
                                        <p:strVal val="(#ppt_y+0.4)"/>
                                      </p:to>
                                    </p:set>
                                    <p:anim from="(#ppt_y+0.4)" to="(#ppt_y)" calcmode="lin" valueType="num">
                                      <p:cBhvr>
                                        <p:cTn id="73" dur="1230" accel="100000" fill="hold">
                                          <p:stCondLst>
                                            <p:cond delay="770"/>
                                          </p:stCondLst>
                                        </p:cTn>
                                        <p:tgtEl>
                                          <p:spTgt spid="17"/>
                                        </p:tgtEl>
                                        <p:attrNameLst>
                                          <p:attrName>ppt_y</p:attrName>
                                        </p:attrNameLst>
                                      </p:cBhvr>
                                    </p:anim>
                                  </p:childTnLst>
                                </p:cTn>
                              </p:par>
                              <p:par>
                                <p:cTn id="74" presetID="51" presetClass="entr" presetSubtype="0" fill="hold" grpId="0"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fade">
                                      <p:cBhvr>
                                        <p:cTn id="76" dur="770" decel="100000"/>
                                        <p:tgtEl>
                                          <p:spTgt spid="18"/>
                                        </p:tgtEl>
                                      </p:cBhvr>
                                    </p:animEffect>
                                    <p:animScale>
                                      <p:cBhvr>
                                        <p:cTn id="77" dur="770" decel="100000"/>
                                        <p:tgtEl>
                                          <p:spTgt spid="18"/>
                                        </p:tgtEl>
                                      </p:cBhvr>
                                      <p:from x="10000" y="10000"/>
                                      <p:to x="200000" y="450000"/>
                                    </p:animScale>
                                    <p:animScale>
                                      <p:cBhvr>
                                        <p:cTn id="78" dur="1230" accel="100000" fill="hold">
                                          <p:stCondLst>
                                            <p:cond delay="770"/>
                                          </p:stCondLst>
                                        </p:cTn>
                                        <p:tgtEl>
                                          <p:spTgt spid="18"/>
                                        </p:tgtEl>
                                      </p:cBhvr>
                                      <p:from x="200000" y="450000"/>
                                      <p:to x="100000" y="100000"/>
                                    </p:animScale>
                                    <p:set>
                                      <p:cBhvr>
                                        <p:cTn id="79" dur="770" fill="hold"/>
                                        <p:tgtEl>
                                          <p:spTgt spid="18"/>
                                        </p:tgtEl>
                                        <p:attrNameLst>
                                          <p:attrName>ppt_x</p:attrName>
                                        </p:attrNameLst>
                                      </p:cBhvr>
                                      <p:to>
                                        <p:strVal val="(0.5)"/>
                                      </p:to>
                                    </p:set>
                                    <p:anim from="(0.5)" to="(#ppt_x)" calcmode="lin" valueType="num">
                                      <p:cBhvr>
                                        <p:cTn id="80" dur="1230" accel="100000" fill="hold">
                                          <p:stCondLst>
                                            <p:cond delay="770"/>
                                          </p:stCondLst>
                                        </p:cTn>
                                        <p:tgtEl>
                                          <p:spTgt spid="18"/>
                                        </p:tgtEl>
                                        <p:attrNameLst>
                                          <p:attrName>ppt_x</p:attrName>
                                        </p:attrNameLst>
                                      </p:cBhvr>
                                    </p:anim>
                                    <p:set>
                                      <p:cBhvr>
                                        <p:cTn id="81" dur="770" fill="hold"/>
                                        <p:tgtEl>
                                          <p:spTgt spid="18"/>
                                        </p:tgtEl>
                                        <p:attrNameLst>
                                          <p:attrName>ppt_y</p:attrName>
                                        </p:attrNameLst>
                                      </p:cBhvr>
                                      <p:to>
                                        <p:strVal val="(#ppt_y+0.4)"/>
                                      </p:to>
                                    </p:set>
                                    <p:anim from="(#ppt_y+0.4)" to="(#ppt_y)" calcmode="lin" valueType="num">
                                      <p:cBhvr>
                                        <p:cTn id="82" dur="1230" accel="100000" fill="hold">
                                          <p:stCondLst>
                                            <p:cond delay="770"/>
                                          </p:stCondLst>
                                        </p:cTn>
                                        <p:tgtEl>
                                          <p:spTgt spid="18"/>
                                        </p:tgtEl>
                                        <p:attrNameLst>
                                          <p:attrName>ppt_y</p:attrName>
                                        </p:attrNameLst>
                                      </p:cBhvr>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51" presetClass="entr" presetSubtype="0" fill="hold" grpId="0" nodeType="click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770" decel="100000"/>
                                        <p:tgtEl>
                                          <p:spTgt spid="12"/>
                                        </p:tgtEl>
                                      </p:cBhvr>
                                    </p:animEffect>
                                    <p:animScale>
                                      <p:cBhvr>
                                        <p:cTn id="88" dur="770" decel="100000"/>
                                        <p:tgtEl>
                                          <p:spTgt spid="12"/>
                                        </p:tgtEl>
                                      </p:cBhvr>
                                      <p:from x="10000" y="10000"/>
                                      <p:to x="200000" y="450000"/>
                                    </p:animScale>
                                    <p:animScale>
                                      <p:cBhvr>
                                        <p:cTn id="89" dur="1230" accel="100000" fill="hold">
                                          <p:stCondLst>
                                            <p:cond delay="770"/>
                                          </p:stCondLst>
                                        </p:cTn>
                                        <p:tgtEl>
                                          <p:spTgt spid="12"/>
                                        </p:tgtEl>
                                      </p:cBhvr>
                                      <p:from x="200000" y="450000"/>
                                      <p:to x="100000" y="100000"/>
                                    </p:animScale>
                                    <p:set>
                                      <p:cBhvr>
                                        <p:cTn id="90" dur="770" fill="hold"/>
                                        <p:tgtEl>
                                          <p:spTgt spid="12"/>
                                        </p:tgtEl>
                                        <p:attrNameLst>
                                          <p:attrName>ppt_x</p:attrName>
                                        </p:attrNameLst>
                                      </p:cBhvr>
                                      <p:to>
                                        <p:strVal val="(0.5)"/>
                                      </p:to>
                                    </p:set>
                                    <p:anim from="(0.5)" to="(#ppt_x)" calcmode="lin" valueType="num">
                                      <p:cBhvr>
                                        <p:cTn id="91" dur="1230" accel="100000" fill="hold">
                                          <p:stCondLst>
                                            <p:cond delay="770"/>
                                          </p:stCondLst>
                                        </p:cTn>
                                        <p:tgtEl>
                                          <p:spTgt spid="12"/>
                                        </p:tgtEl>
                                        <p:attrNameLst>
                                          <p:attrName>ppt_x</p:attrName>
                                        </p:attrNameLst>
                                      </p:cBhvr>
                                    </p:anim>
                                    <p:set>
                                      <p:cBhvr>
                                        <p:cTn id="92" dur="770" fill="hold"/>
                                        <p:tgtEl>
                                          <p:spTgt spid="12"/>
                                        </p:tgtEl>
                                        <p:attrNameLst>
                                          <p:attrName>ppt_y</p:attrName>
                                        </p:attrNameLst>
                                      </p:cBhvr>
                                      <p:to>
                                        <p:strVal val="(#ppt_y+0.4)"/>
                                      </p:to>
                                    </p:set>
                                    <p:anim from="(#ppt_y+0.4)" to="(#ppt_y)" calcmode="lin" valueType="num">
                                      <p:cBhvr>
                                        <p:cTn id="93" dur="1230" accel="100000" fill="hold">
                                          <p:stCondLst>
                                            <p:cond delay="770"/>
                                          </p:stCondLst>
                                        </p:cTn>
                                        <p:tgtEl>
                                          <p:spTgt spid="12"/>
                                        </p:tgtEl>
                                        <p:attrNameLst>
                                          <p:attrName>ppt_y</p:attrName>
                                        </p:attrNameLst>
                                      </p:cBhvr>
                                    </p:anim>
                                  </p:childTnLst>
                                </p:cTn>
                              </p:par>
                              <p:par>
                                <p:cTn id="94" presetID="51" presetClass="entr" presetSubtype="0" fill="hold" grpId="0" nodeType="with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770" decel="100000"/>
                                        <p:tgtEl>
                                          <p:spTgt spid="13"/>
                                        </p:tgtEl>
                                      </p:cBhvr>
                                    </p:animEffect>
                                    <p:animScale>
                                      <p:cBhvr>
                                        <p:cTn id="97" dur="770" decel="100000"/>
                                        <p:tgtEl>
                                          <p:spTgt spid="13"/>
                                        </p:tgtEl>
                                      </p:cBhvr>
                                      <p:from x="10000" y="10000"/>
                                      <p:to x="200000" y="450000"/>
                                    </p:animScale>
                                    <p:animScale>
                                      <p:cBhvr>
                                        <p:cTn id="98" dur="1230" accel="100000" fill="hold">
                                          <p:stCondLst>
                                            <p:cond delay="770"/>
                                          </p:stCondLst>
                                        </p:cTn>
                                        <p:tgtEl>
                                          <p:spTgt spid="13"/>
                                        </p:tgtEl>
                                      </p:cBhvr>
                                      <p:from x="200000" y="450000"/>
                                      <p:to x="100000" y="100000"/>
                                    </p:animScale>
                                    <p:set>
                                      <p:cBhvr>
                                        <p:cTn id="99" dur="770" fill="hold"/>
                                        <p:tgtEl>
                                          <p:spTgt spid="13"/>
                                        </p:tgtEl>
                                        <p:attrNameLst>
                                          <p:attrName>ppt_x</p:attrName>
                                        </p:attrNameLst>
                                      </p:cBhvr>
                                      <p:to>
                                        <p:strVal val="(0.5)"/>
                                      </p:to>
                                    </p:set>
                                    <p:anim from="(0.5)" to="(#ppt_x)" calcmode="lin" valueType="num">
                                      <p:cBhvr>
                                        <p:cTn id="100" dur="1230" accel="100000" fill="hold">
                                          <p:stCondLst>
                                            <p:cond delay="770"/>
                                          </p:stCondLst>
                                        </p:cTn>
                                        <p:tgtEl>
                                          <p:spTgt spid="13"/>
                                        </p:tgtEl>
                                        <p:attrNameLst>
                                          <p:attrName>ppt_x</p:attrName>
                                        </p:attrNameLst>
                                      </p:cBhvr>
                                    </p:anim>
                                    <p:set>
                                      <p:cBhvr>
                                        <p:cTn id="101" dur="770" fill="hold"/>
                                        <p:tgtEl>
                                          <p:spTgt spid="13"/>
                                        </p:tgtEl>
                                        <p:attrNameLst>
                                          <p:attrName>ppt_y</p:attrName>
                                        </p:attrNameLst>
                                      </p:cBhvr>
                                      <p:to>
                                        <p:strVal val="(#ppt_y+0.4)"/>
                                      </p:to>
                                    </p:set>
                                    <p:anim from="(#ppt_y+0.4)" to="(#ppt_y)" calcmode="lin" valueType="num">
                                      <p:cBhvr>
                                        <p:cTn id="102" dur="1230" accel="100000" fill="hold">
                                          <p:stCondLst>
                                            <p:cond delay="770"/>
                                          </p:stCondLst>
                                        </p:cTn>
                                        <p:tgtEl>
                                          <p:spTgt spid="13"/>
                                        </p:tgtEl>
                                        <p:attrNameLst>
                                          <p:attrName>ppt_y</p:attrName>
                                        </p:attrNameLst>
                                      </p:cBhvr>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51" presetClass="entr" presetSubtype="0" fill="hold" grpId="0" nodeType="clickEffect">
                                  <p:stCondLst>
                                    <p:cond delay="0"/>
                                  </p:stCondLst>
                                  <p:childTnLst>
                                    <p:set>
                                      <p:cBhvr>
                                        <p:cTn id="106" dur="1" fill="hold">
                                          <p:stCondLst>
                                            <p:cond delay="0"/>
                                          </p:stCondLst>
                                        </p:cTn>
                                        <p:tgtEl>
                                          <p:spTgt spid="14"/>
                                        </p:tgtEl>
                                        <p:attrNameLst>
                                          <p:attrName>style.visibility</p:attrName>
                                        </p:attrNameLst>
                                      </p:cBhvr>
                                      <p:to>
                                        <p:strVal val="visible"/>
                                      </p:to>
                                    </p:set>
                                    <p:animEffect transition="in" filter="fade">
                                      <p:cBhvr>
                                        <p:cTn id="107" dur="770" decel="100000"/>
                                        <p:tgtEl>
                                          <p:spTgt spid="14"/>
                                        </p:tgtEl>
                                      </p:cBhvr>
                                    </p:animEffect>
                                    <p:animScale>
                                      <p:cBhvr>
                                        <p:cTn id="108" dur="770" decel="100000"/>
                                        <p:tgtEl>
                                          <p:spTgt spid="14"/>
                                        </p:tgtEl>
                                      </p:cBhvr>
                                      <p:from x="10000" y="10000"/>
                                      <p:to x="200000" y="450000"/>
                                    </p:animScale>
                                    <p:animScale>
                                      <p:cBhvr>
                                        <p:cTn id="109" dur="1230" accel="100000" fill="hold">
                                          <p:stCondLst>
                                            <p:cond delay="770"/>
                                          </p:stCondLst>
                                        </p:cTn>
                                        <p:tgtEl>
                                          <p:spTgt spid="14"/>
                                        </p:tgtEl>
                                      </p:cBhvr>
                                      <p:from x="200000" y="450000"/>
                                      <p:to x="100000" y="100000"/>
                                    </p:animScale>
                                    <p:set>
                                      <p:cBhvr>
                                        <p:cTn id="110" dur="770" fill="hold"/>
                                        <p:tgtEl>
                                          <p:spTgt spid="14"/>
                                        </p:tgtEl>
                                        <p:attrNameLst>
                                          <p:attrName>ppt_x</p:attrName>
                                        </p:attrNameLst>
                                      </p:cBhvr>
                                      <p:to>
                                        <p:strVal val="(0.5)"/>
                                      </p:to>
                                    </p:set>
                                    <p:anim from="(0.5)" to="(#ppt_x)" calcmode="lin" valueType="num">
                                      <p:cBhvr>
                                        <p:cTn id="111" dur="1230" accel="100000" fill="hold">
                                          <p:stCondLst>
                                            <p:cond delay="770"/>
                                          </p:stCondLst>
                                        </p:cTn>
                                        <p:tgtEl>
                                          <p:spTgt spid="14"/>
                                        </p:tgtEl>
                                        <p:attrNameLst>
                                          <p:attrName>ppt_x</p:attrName>
                                        </p:attrNameLst>
                                      </p:cBhvr>
                                    </p:anim>
                                    <p:set>
                                      <p:cBhvr>
                                        <p:cTn id="112" dur="770" fill="hold"/>
                                        <p:tgtEl>
                                          <p:spTgt spid="14"/>
                                        </p:tgtEl>
                                        <p:attrNameLst>
                                          <p:attrName>ppt_y</p:attrName>
                                        </p:attrNameLst>
                                      </p:cBhvr>
                                      <p:to>
                                        <p:strVal val="(#ppt_y+0.4)"/>
                                      </p:to>
                                    </p:set>
                                    <p:anim from="(#ppt_y+0.4)" to="(#ppt_y)" calcmode="lin" valueType="num">
                                      <p:cBhvr>
                                        <p:cTn id="113" dur="1230" accel="100000" fill="hold">
                                          <p:stCondLst>
                                            <p:cond delay="770"/>
                                          </p:stCondLst>
                                        </p:cTn>
                                        <p:tgtEl>
                                          <p:spTgt spid="14"/>
                                        </p:tgtEl>
                                        <p:attrNameLst>
                                          <p:attrName>ppt_y</p:attrName>
                                        </p:attrNameLst>
                                      </p:cBhvr>
                                    </p:anim>
                                  </p:childTnLst>
                                </p:cTn>
                              </p:par>
                              <p:par>
                                <p:cTn id="114" presetID="51" presetClass="entr" presetSubtype="0" fill="hold" grpId="0" nodeType="withEffect">
                                  <p:stCondLst>
                                    <p:cond delay="0"/>
                                  </p:stCondLst>
                                  <p:childTnLst>
                                    <p:set>
                                      <p:cBhvr>
                                        <p:cTn id="115" dur="1" fill="hold">
                                          <p:stCondLst>
                                            <p:cond delay="0"/>
                                          </p:stCondLst>
                                        </p:cTn>
                                        <p:tgtEl>
                                          <p:spTgt spid="16"/>
                                        </p:tgtEl>
                                        <p:attrNameLst>
                                          <p:attrName>style.visibility</p:attrName>
                                        </p:attrNameLst>
                                      </p:cBhvr>
                                      <p:to>
                                        <p:strVal val="visible"/>
                                      </p:to>
                                    </p:set>
                                    <p:animEffect transition="in" filter="fade">
                                      <p:cBhvr>
                                        <p:cTn id="116" dur="770" decel="100000"/>
                                        <p:tgtEl>
                                          <p:spTgt spid="16"/>
                                        </p:tgtEl>
                                      </p:cBhvr>
                                    </p:animEffect>
                                    <p:animScale>
                                      <p:cBhvr>
                                        <p:cTn id="117" dur="770" decel="100000"/>
                                        <p:tgtEl>
                                          <p:spTgt spid="16"/>
                                        </p:tgtEl>
                                      </p:cBhvr>
                                      <p:from x="10000" y="10000"/>
                                      <p:to x="200000" y="450000"/>
                                    </p:animScale>
                                    <p:animScale>
                                      <p:cBhvr>
                                        <p:cTn id="118" dur="1230" accel="100000" fill="hold">
                                          <p:stCondLst>
                                            <p:cond delay="770"/>
                                          </p:stCondLst>
                                        </p:cTn>
                                        <p:tgtEl>
                                          <p:spTgt spid="16"/>
                                        </p:tgtEl>
                                      </p:cBhvr>
                                      <p:from x="200000" y="450000"/>
                                      <p:to x="100000" y="100000"/>
                                    </p:animScale>
                                    <p:set>
                                      <p:cBhvr>
                                        <p:cTn id="119" dur="770" fill="hold"/>
                                        <p:tgtEl>
                                          <p:spTgt spid="16"/>
                                        </p:tgtEl>
                                        <p:attrNameLst>
                                          <p:attrName>ppt_x</p:attrName>
                                        </p:attrNameLst>
                                      </p:cBhvr>
                                      <p:to>
                                        <p:strVal val="(0.5)"/>
                                      </p:to>
                                    </p:set>
                                    <p:anim from="(0.5)" to="(#ppt_x)" calcmode="lin" valueType="num">
                                      <p:cBhvr>
                                        <p:cTn id="120" dur="1230" accel="100000" fill="hold">
                                          <p:stCondLst>
                                            <p:cond delay="770"/>
                                          </p:stCondLst>
                                        </p:cTn>
                                        <p:tgtEl>
                                          <p:spTgt spid="16"/>
                                        </p:tgtEl>
                                        <p:attrNameLst>
                                          <p:attrName>ppt_x</p:attrName>
                                        </p:attrNameLst>
                                      </p:cBhvr>
                                    </p:anim>
                                    <p:set>
                                      <p:cBhvr>
                                        <p:cTn id="121" dur="770" fill="hold"/>
                                        <p:tgtEl>
                                          <p:spTgt spid="16"/>
                                        </p:tgtEl>
                                        <p:attrNameLst>
                                          <p:attrName>ppt_y</p:attrName>
                                        </p:attrNameLst>
                                      </p:cBhvr>
                                      <p:to>
                                        <p:strVal val="(#ppt_y+0.4)"/>
                                      </p:to>
                                    </p:set>
                                    <p:anim from="(#ppt_y+0.4)" to="(#ppt_y)" calcmode="lin" valueType="num">
                                      <p:cBhvr>
                                        <p:cTn id="122" dur="1230" accel="100000" fill="hold">
                                          <p:stCondLst>
                                            <p:cond delay="770"/>
                                          </p:stCondLst>
                                        </p:cTn>
                                        <p:tgtEl>
                                          <p:spTgt spid="1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animBg="1"/>
      <p:bldP spid="13" grpId="0" animBg="1"/>
      <p:bldP spid="14" grpId="0" animBg="1"/>
      <p:bldP spid="16" grpId="0" animBg="1"/>
      <p:bldP spid="9" grpId="0" animBg="1"/>
      <p:bldP spid="17" grpId="0" animBg="1"/>
      <p:bldP spid="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021E735A-BAEF-E4EB-D718-DECB3BAD95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269" t="22887" r="50816" b="14362"/>
          <a:stretch>
            <a:fillRect/>
          </a:stretch>
        </p:blipFill>
        <p:spPr bwMode="auto">
          <a:xfrm>
            <a:off x="3143250" y="-26988"/>
            <a:ext cx="5905500" cy="720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22C83F88-3BA7-72FF-4C51-78308CF9409B}"/>
              </a:ext>
            </a:extLst>
          </p:cNvPr>
          <p:cNvSpPr/>
          <p:nvPr/>
        </p:nvSpPr>
        <p:spPr>
          <a:xfrm>
            <a:off x="3575051" y="981075"/>
            <a:ext cx="1584325" cy="58499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ed Rectangular Callout 5">
            <a:extLst>
              <a:ext uri="{FF2B5EF4-FFF2-40B4-BE49-F238E27FC236}">
                <a16:creationId xmlns:a16="http://schemas.microsoft.com/office/drawing/2014/main" id="{2DD0F862-1CDE-6764-248C-0ABBF489F469}"/>
              </a:ext>
            </a:extLst>
          </p:cNvPr>
          <p:cNvSpPr/>
          <p:nvPr/>
        </p:nvSpPr>
        <p:spPr>
          <a:xfrm>
            <a:off x="3648076" y="2708275"/>
            <a:ext cx="1439863" cy="2736850"/>
          </a:xfrm>
          <a:prstGeom prst="wedgeRoundRectCallout">
            <a:avLst>
              <a:gd name="adj1" fmla="val -6050"/>
              <a:gd name="adj2" fmla="val -8281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sz="1400" b="1" dirty="0"/>
              <a:t>Se complereaza </a:t>
            </a:r>
            <a:r>
              <a:rPr lang="en-US" sz="1400" b="1" dirty="0" err="1"/>
              <a:t>denumirea</a:t>
            </a:r>
            <a:r>
              <a:rPr lang="en-US" sz="1400" b="1" dirty="0"/>
              <a:t> </a:t>
            </a:r>
            <a:r>
              <a:rPr lang="en-US" sz="1400" b="1" dirty="0" err="1"/>
              <a:t>institu</a:t>
            </a:r>
            <a:r>
              <a:rPr lang="ro-RO" sz="1400" b="1" dirty="0"/>
              <a:t>ți</a:t>
            </a:r>
            <a:r>
              <a:rPr lang="en-US" sz="1400" b="1" dirty="0" err="1"/>
              <a:t>ei</a:t>
            </a:r>
            <a:r>
              <a:rPr lang="ro-RO" sz="1400" b="1" dirty="0"/>
              <a:t> promotoare pentru profesori/directori sau pentru reprezentanții agentului economic denumirea agentului economic partener</a:t>
            </a:r>
            <a:endParaRPr lang="en-US" sz="1400" b="1" dirty="0"/>
          </a:p>
        </p:txBody>
      </p:sp>
      <p:sp>
        <p:nvSpPr>
          <p:cNvPr id="7" name="Oval 6">
            <a:extLst>
              <a:ext uri="{FF2B5EF4-FFF2-40B4-BE49-F238E27FC236}">
                <a16:creationId xmlns:a16="http://schemas.microsoft.com/office/drawing/2014/main" id="{B4AB9B99-72B3-3DC4-2BD4-04E2E5C532F4}"/>
              </a:ext>
            </a:extLst>
          </p:cNvPr>
          <p:cNvSpPr/>
          <p:nvPr/>
        </p:nvSpPr>
        <p:spPr>
          <a:xfrm>
            <a:off x="5232401" y="981075"/>
            <a:ext cx="2016125" cy="58499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ounded Rectangular Callout 7">
            <a:extLst>
              <a:ext uri="{FF2B5EF4-FFF2-40B4-BE49-F238E27FC236}">
                <a16:creationId xmlns:a16="http://schemas.microsoft.com/office/drawing/2014/main" id="{70380017-641C-6AA3-1636-B4512FEE745F}"/>
              </a:ext>
            </a:extLst>
          </p:cNvPr>
          <p:cNvSpPr/>
          <p:nvPr/>
        </p:nvSpPr>
        <p:spPr>
          <a:xfrm>
            <a:off x="5448301" y="2852738"/>
            <a:ext cx="1655763" cy="1871662"/>
          </a:xfrm>
          <a:prstGeom prst="wedgeRoundRectCallout">
            <a:avLst>
              <a:gd name="adj1" fmla="val -6050"/>
              <a:gd name="adj2" fmla="val -8309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sz="1400" b="1" dirty="0"/>
              <a:t>Se complereaza </a:t>
            </a:r>
            <a:r>
              <a:rPr lang="en-US" sz="1400" b="1" dirty="0"/>
              <a:t>n</a:t>
            </a:r>
            <a:r>
              <a:rPr lang="ro-RO" sz="1400" b="1" dirty="0"/>
              <a:t>umele și prenumelei persoanei participante la vizita de studiu</a:t>
            </a:r>
            <a:endParaRPr lang="en-US" sz="1400" b="1" dirty="0"/>
          </a:p>
        </p:txBody>
      </p:sp>
      <p:sp>
        <p:nvSpPr>
          <p:cNvPr id="9" name="Oval 8">
            <a:extLst>
              <a:ext uri="{FF2B5EF4-FFF2-40B4-BE49-F238E27FC236}">
                <a16:creationId xmlns:a16="http://schemas.microsoft.com/office/drawing/2014/main" id="{38E39A3E-13B5-49C8-9E73-3CBC0A307E47}"/>
              </a:ext>
            </a:extLst>
          </p:cNvPr>
          <p:cNvSpPr/>
          <p:nvPr/>
        </p:nvSpPr>
        <p:spPr>
          <a:xfrm>
            <a:off x="7319963" y="981076"/>
            <a:ext cx="1655762" cy="57769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ounded Rectangular Callout 9">
            <a:extLst>
              <a:ext uri="{FF2B5EF4-FFF2-40B4-BE49-F238E27FC236}">
                <a16:creationId xmlns:a16="http://schemas.microsoft.com/office/drawing/2014/main" id="{C32052DD-E4AA-3FD1-55F9-FEF9CE812807}"/>
              </a:ext>
            </a:extLst>
          </p:cNvPr>
          <p:cNvSpPr/>
          <p:nvPr/>
        </p:nvSpPr>
        <p:spPr>
          <a:xfrm>
            <a:off x="7464426" y="2781300"/>
            <a:ext cx="1439863" cy="1898650"/>
          </a:xfrm>
          <a:prstGeom prst="wedgeRoundRectCallout">
            <a:avLst>
              <a:gd name="adj1" fmla="val -15"/>
              <a:gd name="adj2" fmla="val -8337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sz="1400" b="1" dirty="0"/>
              <a:t>Se complereaza adesa de e-mail corectă a participantului la vizita de studiu</a:t>
            </a:r>
            <a:endParaRPr lang="en-US" sz="14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70" decel="100000"/>
                                        <p:tgtEl>
                                          <p:spTgt spid="5"/>
                                        </p:tgtEl>
                                      </p:cBhvr>
                                    </p:animEffect>
                                    <p:animScale>
                                      <p:cBhvr>
                                        <p:cTn id="8" dur="770" decel="100000"/>
                                        <p:tgtEl>
                                          <p:spTgt spid="5"/>
                                        </p:tgtEl>
                                      </p:cBhvr>
                                      <p:from x="10000" y="10000"/>
                                      <p:to x="200000" y="450000"/>
                                    </p:animScale>
                                    <p:animScale>
                                      <p:cBhvr>
                                        <p:cTn id="9" dur="1230" accel="100000" fill="hold">
                                          <p:stCondLst>
                                            <p:cond delay="770"/>
                                          </p:stCondLst>
                                        </p:cTn>
                                        <p:tgtEl>
                                          <p:spTgt spid="5"/>
                                        </p:tgtEl>
                                      </p:cBhvr>
                                      <p:from x="200000" y="450000"/>
                                      <p:to x="100000" y="100000"/>
                                    </p:animScale>
                                    <p:set>
                                      <p:cBhvr>
                                        <p:cTn id="10" dur="770" fill="hold"/>
                                        <p:tgtEl>
                                          <p:spTgt spid="5"/>
                                        </p:tgtEl>
                                        <p:attrNameLst>
                                          <p:attrName>ppt_x</p:attrName>
                                        </p:attrNameLst>
                                      </p:cBhvr>
                                      <p:to>
                                        <p:strVal val="(0.5)"/>
                                      </p:to>
                                    </p:set>
                                    <p:anim from="(0.5)" to="(#ppt_x)" calcmode="lin" valueType="num">
                                      <p:cBhvr>
                                        <p:cTn id="11" dur="1230" accel="100000" fill="hold">
                                          <p:stCondLst>
                                            <p:cond delay="770"/>
                                          </p:stCondLst>
                                        </p:cTn>
                                        <p:tgtEl>
                                          <p:spTgt spid="5"/>
                                        </p:tgtEl>
                                        <p:attrNameLst>
                                          <p:attrName>ppt_x</p:attrName>
                                        </p:attrNameLst>
                                      </p:cBhvr>
                                    </p:anim>
                                    <p:set>
                                      <p:cBhvr>
                                        <p:cTn id="12" dur="770" fill="hold"/>
                                        <p:tgtEl>
                                          <p:spTgt spid="5"/>
                                        </p:tgtEl>
                                        <p:attrNameLst>
                                          <p:attrName>ppt_y</p:attrName>
                                        </p:attrNameLst>
                                      </p:cBhvr>
                                      <p:to>
                                        <p:strVal val="(#ppt_y+0.4)"/>
                                      </p:to>
                                    </p:set>
                                    <p:anim from="(#ppt_y+0.4)" to="(#ppt_y)" calcmode="lin" valueType="num">
                                      <p:cBhvr>
                                        <p:cTn id="13" dur="1230" accel="100000" fill="hold">
                                          <p:stCondLst>
                                            <p:cond delay="770"/>
                                          </p:stCondLst>
                                        </p:cTn>
                                        <p:tgtEl>
                                          <p:spTgt spid="5"/>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770" decel="100000"/>
                                        <p:tgtEl>
                                          <p:spTgt spid="6"/>
                                        </p:tgtEl>
                                      </p:cBhvr>
                                    </p:animEffect>
                                    <p:animScale>
                                      <p:cBhvr>
                                        <p:cTn id="17" dur="770" decel="100000"/>
                                        <p:tgtEl>
                                          <p:spTgt spid="6"/>
                                        </p:tgtEl>
                                      </p:cBhvr>
                                      <p:from x="10000" y="10000"/>
                                      <p:to x="200000" y="450000"/>
                                    </p:animScale>
                                    <p:animScale>
                                      <p:cBhvr>
                                        <p:cTn id="18" dur="1230" accel="100000" fill="hold">
                                          <p:stCondLst>
                                            <p:cond delay="770"/>
                                          </p:stCondLst>
                                        </p:cTn>
                                        <p:tgtEl>
                                          <p:spTgt spid="6"/>
                                        </p:tgtEl>
                                      </p:cBhvr>
                                      <p:from x="200000" y="450000"/>
                                      <p:to x="100000" y="100000"/>
                                    </p:animScale>
                                    <p:set>
                                      <p:cBhvr>
                                        <p:cTn id="19" dur="770" fill="hold"/>
                                        <p:tgtEl>
                                          <p:spTgt spid="6"/>
                                        </p:tgtEl>
                                        <p:attrNameLst>
                                          <p:attrName>ppt_x</p:attrName>
                                        </p:attrNameLst>
                                      </p:cBhvr>
                                      <p:to>
                                        <p:strVal val="(0.5)"/>
                                      </p:to>
                                    </p:set>
                                    <p:anim from="(0.5)" to="(#ppt_x)" calcmode="lin" valueType="num">
                                      <p:cBhvr>
                                        <p:cTn id="20" dur="1230" accel="100000" fill="hold">
                                          <p:stCondLst>
                                            <p:cond delay="770"/>
                                          </p:stCondLst>
                                        </p:cTn>
                                        <p:tgtEl>
                                          <p:spTgt spid="6"/>
                                        </p:tgtEl>
                                        <p:attrNameLst>
                                          <p:attrName>ppt_x</p:attrName>
                                        </p:attrNameLst>
                                      </p:cBhvr>
                                    </p:anim>
                                    <p:set>
                                      <p:cBhvr>
                                        <p:cTn id="21" dur="770" fill="hold"/>
                                        <p:tgtEl>
                                          <p:spTgt spid="6"/>
                                        </p:tgtEl>
                                        <p:attrNameLst>
                                          <p:attrName>ppt_y</p:attrName>
                                        </p:attrNameLst>
                                      </p:cBhvr>
                                      <p:to>
                                        <p:strVal val="(#ppt_y+0.4)"/>
                                      </p:to>
                                    </p:set>
                                    <p:anim from="(#ppt_y+0.4)" to="(#ppt_y)" calcmode="lin" valueType="num">
                                      <p:cBhvr>
                                        <p:cTn id="22" dur="1230" accel="100000" fill="hold">
                                          <p:stCondLst>
                                            <p:cond delay="770"/>
                                          </p:stCondLst>
                                        </p:cTn>
                                        <p:tgtEl>
                                          <p:spTgt spid="6"/>
                                        </p:tgtEl>
                                        <p:attrNameLst>
                                          <p:attrName>ppt_y</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770" decel="100000"/>
                                        <p:tgtEl>
                                          <p:spTgt spid="7"/>
                                        </p:tgtEl>
                                      </p:cBhvr>
                                    </p:animEffect>
                                    <p:animScale>
                                      <p:cBhvr>
                                        <p:cTn id="28" dur="770" decel="100000"/>
                                        <p:tgtEl>
                                          <p:spTgt spid="7"/>
                                        </p:tgtEl>
                                      </p:cBhvr>
                                      <p:from x="10000" y="10000"/>
                                      <p:to x="200000" y="450000"/>
                                    </p:animScale>
                                    <p:animScale>
                                      <p:cBhvr>
                                        <p:cTn id="29" dur="1230" accel="100000" fill="hold">
                                          <p:stCondLst>
                                            <p:cond delay="770"/>
                                          </p:stCondLst>
                                        </p:cTn>
                                        <p:tgtEl>
                                          <p:spTgt spid="7"/>
                                        </p:tgtEl>
                                      </p:cBhvr>
                                      <p:from x="200000" y="450000"/>
                                      <p:to x="100000" y="100000"/>
                                    </p:animScale>
                                    <p:set>
                                      <p:cBhvr>
                                        <p:cTn id="30" dur="770" fill="hold"/>
                                        <p:tgtEl>
                                          <p:spTgt spid="7"/>
                                        </p:tgtEl>
                                        <p:attrNameLst>
                                          <p:attrName>ppt_x</p:attrName>
                                        </p:attrNameLst>
                                      </p:cBhvr>
                                      <p:to>
                                        <p:strVal val="(0.5)"/>
                                      </p:to>
                                    </p:set>
                                    <p:anim from="(0.5)" to="(#ppt_x)" calcmode="lin" valueType="num">
                                      <p:cBhvr>
                                        <p:cTn id="31" dur="1230" accel="100000" fill="hold">
                                          <p:stCondLst>
                                            <p:cond delay="770"/>
                                          </p:stCondLst>
                                        </p:cTn>
                                        <p:tgtEl>
                                          <p:spTgt spid="7"/>
                                        </p:tgtEl>
                                        <p:attrNameLst>
                                          <p:attrName>ppt_x</p:attrName>
                                        </p:attrNameLst>
                                      </p:cBhvr>
                                    </p:anim>
                                    <p:set>
                                      <p:cBhvr>
                                        <p:cTn id="32" dur="770" fill="hold"/>
                                        <p:tgtEl>
                                          <p:spTgt spid="7"/>
                                        </p:tgtEl>
                                        <p:attrNameLst>
                                          <p:attrName>ppt_y</p:attrName>
                                        </p:attrNameLst>
                                      </p:cBhvr>
                                      <p:to>
                                        <p:strVal val="(#ppt_y+0.4)"/>
                                      </p:to>
                                    </p:set>
                                    <p:anim from="(#ppt_y+0.4)" to="(#ppt_y)" calcmode="lin" valueType="num">
                                      <p:cBhvr>
                                        <p:cTn id="33" dur="1230" accel="100000" fill="hold">
                                          <p:stCondLst>
                                            <p:cond delay="770"/>
                                          </p:stCondLst>
                                        </p:cTn>
                                        <p:tgtEl>
                                          <p:spTgt spid="7"/>
                                        </p:tgtEl>
                                        <p:attrNameLst>
                                          <p:attrName>ppt_y</p:attrName>
                                        </p:attrNameLst>
                                      </p:cBhvr>
                                    </p:anim>
                                  </p:childTnLst>
                                </p:cTn>
                              </p:par>
                              <p:par>
                                <p:cTn id="34" presetID="5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770" decel="100000"/>
                                        <p:tgtEl>
                                          <p:spTgt spid="8"/>
                                        </p:tgtEl>
                                      </p:cBhvr>
                                    </p:animEffect>
                                    <p:animScale>
                                      <p:cBhvr>
                                        <p:cTn id="37" dur="770" decel="100000"/>
                                        <p:tgtEl>
                                          <p:spTgt spid="8"/>
                                        </p:tgtEl>
                                      </p:cBhvr>
                                      <p:from x="10000" y="10000"/>
                                      <p:to x="200000" y="450000"/>
                                    </p:animScale>
                                    <p:animScale>
                                      <p:cBhvr>
                                        <p:cTn id="38" dur="1230" accel="100000" fill="hold">
                                          <p:stCondLst>
                                            <p:cond delay="770"/>
                                          </p:stCondLst>
                                        </p:cTn>
                                        <p:tgtEl>
                                          <p:spTgt spid="8"/>
                                        </p:tgtEl>
                                      </p:cBhvr>
                                      <p:from x="200000" y="450000"/>
                                      <p:to x="100000" y="100000"/>
                                    </p:animScale>
                                    <p:set>
                                      <p:cBhvr>
                                        <p:cTn id="39" dur="770" fill="hold"/>
                                        <p:tgtEl>
                                          <p:spTgt spid="8"/>
                                        </p:tgtEl>
                                        <p:attrNameLst>
                                          <p:attrName>ppt_x</p:attrName>
                                        </p:attrNameLst>
                                      </p:cBhvr>
                                      <p:to>
                                        <p:strVal val="(0.5)"/>
                                      </p:to>
                                    </p:set>
                                    <p:anim from="(0.5)" to="(#ppt_x)" calcmode="lin" valueType="num">
                                      <p:cBhvr>
                                        <p:cTn id="40" dur="1230" accel="100000" fill="hold">
                                          <p:stCondLst>
                                            <p:cond delay="770"/>
                                          </p:stCondLst>
                                        </p:cTn>
                                        <p:tgtEl>
                                          <p:spTgt spid="8"/>
                                        </p:tgtEl>
                                        <p:attrNameLst>
                                          <p:attrName>ppt_x</p:attrName>
                                        </p:attrNameLst>
                                      </p:cBhvr>
                                    </p:anim>
                                    <p:set>
                                      <p:cBhvr>
                                        <p:cTn id="41" dur="770" fill="hold"/>
                                        <p:tgtEl>
                                          <p:spTgt spid="8"/>
                                        </p:tgtEl>
                                        <p:attrNameLst>
                                          <p:attrName>ppt_y</p:attrName>
                                        </p:attrNameLst>
                                      </p:cBhvr>
                                      <p:to>
                                        <p:strVal val="(#ppt_y+0.4)"/>
                                      </p:to>
                                    </p:set>
                                    <p:anim from="(#ppt_y+0.4)" to="(#ppt_y)" calcmode="lin" valueType="num">
                                      <p:cBhvr>
                                        <p:cTn id="42" dur="1230" accel="100000" fill="hold">
                                          <p:stCondLst>
                                            <p:cond delay="770"/>
                                          </p:stCondLst>
                                        </p:cTn>
                                        <p:tgtEl>
                                          <p:spTgt spid="8"/>
                                        </p:tgtEl>
                                        <p:attrNameLst>
                                          <p:attrName>ppt_y</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5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770" decel="100000"/>
                                        <p:tgtEl>
                                          <p:spTgt spid="9"/>
                                        </p:tgtEl>
                                      </p:cBhvr>
                                    </p:animEffect>
                                    <p:animScale>
                                      <p:cBhvr>
                                        <p:cTn id="48" dur="770" decel="100000"/>
                                        <p:tgtEl>
                                          <p:spTgt spid="9"/>
                                        </p:tgtEl>
                                      </p:cBhvr>
                                      <p:from x="10000" y="10000"/>
                                      <p:to x="200000" y="450000"/>
                                    </p:animScale>
                                    <p:animScale>
                                      <p:cBhvr>
                                        <p:cTn id="49" dur="1230" accel="100000" fill="hold">
                                          <p:stCondLst>
                                            <p:cond delay="770"/>
                                          </p:stCondLst>
                                        </p:cTn>
                                        <p:tgtEl>
                                          <p:spTgt spid="9"/>
                                        </p:tgtEl>
                                      </p:cBhvr>
                                      <p:from x="200000" y="450000"/>
                                      <p:to x="100000" y="100000"/>
                                    </p:animScale>
                                    <p:set>
                                      <p:cBhvr>
                                        <p:cTn id="50" dur="770" fill="hold"/>
                                        <p:tgtEl>
                                          <p:spTgt spid="9"/>
                                        </p:tgtEl>
                                        <p:attrNameLst>
                                          <p:attrName>ppt_x</p:attrName>
                                        </p:attrNameLst>
                                      </p:cBhvr>
                                      <p:to>
                                        <p:strVal val="(0.5)"/>
                                      </p:to>
                                    </p:set>
                                    <p:anim from="(0.5)" to="(#ppt_x)" calcmode="lin" valueType="num">
                                      <p:cBhvr>
                                        <p:cTn id="51" dur="1230" accel="100000" fill="hold">
                                          <p:stCondLst>
                                            <p:cond delay="770"/>
                                          </p:stCondLst>
                                        </p:cTn>
                                        <p:tgtEl>
                                          <p:spTgt spid="9"/>
                                        </p:tgtEl>
                                        <p:attrNameLst>
                                          <p:attrName>ppt_x</p:attrName>
                                        </p:attrNameLst>
                                      </p:cBhvr>
                                    </p:anim>
                                    <p:set>
                                      <p:cBhvr>
                                        <p:cTn id="52" dur="770" fill="hold"/>
                                        <p:tgtEl>
                                          <p:spTgt spid="9"/>
                                        </p:tgtEl>
                                        <p:attrNameLst>
                                          <p:attrName>ppt_y</p:attrName>
                                        </p:attrNameLst>
                                      </p:cBhvr>
                                      <p:to>
                                        <p:strVal val="(#ppt_y+0.4)"/>
                                      </p:to>
                                    </p:set>
                                    <p:anim from="(#ppt_y+0.4)" to="(#ppt_y)" calcmode="lin" valueType="num">
                                      <p:cBhvr>
                                        <p:cTn id="53" dur="1230" accel="100000" fill="hold">
                                          <p:stCondLst>
                                            <p:cond delay="770"/>
                                          </p:stCondLst>
                                        </p:cTn>
                                        <p:tgtEl>
                                          <p:spTgt spid="9"/>
                                        </p:tgtEl>
                                        <p:attrNameLst>
                                          <p:attrName>ppt_y</p:attrName>
                                        </p:attrNameLst>
                                      </p:cBhvr>
                                    </p:anim>
                                  </p:childTnLst>
                                </p:cTn>
                              </p:par>
                              <p:par>
                                <p:cTn id="54" presetID="51"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770" decel="100000"/>
                                        <p:tgtEl>
                                          <p:spTgt spid="10"/>
                                        </p:tgtEl>
                                      </p:cBhvr>
                                    </p:animEffect>
                                    <p:animScale>
                                      <p:cBhvr>
                                        <p:cTn id="57" dur="770" decel="100000"/>
                                        <p:tgtEl>
                                          <p:spTgt spid="10"/>
                                        </p:tgtEl>
                                      </p:cBhvr>
                                      <p:from x="10000" y="10000"/>
                                      <p:to x="200000" y="450000"/>
                                    </p:animScale>
                                    <p:animScale>
                                      <p:cBhvr>
                                        <p:cTn id="58" dur="1230" accel="100000" fill="hold">
                                          <p:stCondLst>
                                            <p:cond delay="770"/>
                                          </p:stCondLst>
                                        </p:cTn>
                                        <p:tgtEl>
                                          <p:spTgt spid="10"/>
                                        </p:tgtEl>
                                      </p:cBhvr>
                                      <p:from x="200000" y="450000"/>
                                      <p:to x="100000" y="100000"/>
                                    </p:animScale>
                                    <p:set>
                                      <p:cBhvr>
                                        <p:cTn id="59" dur="770" fill="hold"/>
                                        <p:tgtEl>
                                          <p:spTgt spid="10"/>
                                        </p:tgtEl>
                                        <p:attrNameLst>
                                          <p:attrName>ppt_x</p:attrName>
                                        </p:attrNameLst>
                                      </p:cBhvr>
                                      <p:to>
                                        <p:strVal val="(0.5)"/>
                                      </p:to>
                                    </p:set>
                                    <p:anim from="(0.5)" to="(#ppt_x)" calcmode="lin" valueType="num">
                                      <p:cBhvr>
                                        <p:cTn id="60" dur="1230" accel="100000" fill="hold">
                                          <p:stCondLst>
                                            <p:cond delay="770"/>
                                          </p:stCondLst>
                                        </p:cTn>
                                        <p:tgtEl>
                                          <p:spTgt spid="10"/>
                                        </p:tgtEl>
                                        <p:attrNameLst>
                                          <p:attrName>ppt_x</p:attrName>
                                        </p:attrNameLst>
                                      </p:cBhvr>
                                    </p:anim>
                                    <p:set>
                                      <p:cBhvr>
                                        <p:cTn id="61" dur="770" fill="hold"/>
                                        <p:tgtEl>
                                          <p:spTgt spid="10"/>
                                        </p:tgtEl>
                                        <p:attrNameLst>
                                          <p:attrName>ppt_y</p:attrName>
                                        </p:attrNameLst>
                                      </p:cBhvr>
                                      <p:to>
                                        <p:strVal val="(#ppt_y+0.4)"/>
                                      </p:to>
                                    </p:set>
                                    <p:anim from="(#ppt_y+0.4)" to="(#ppt_y)" calcmode="lin" valueType="num">
                                      <p:cBhvr>
                                        <p:cTn id="62" dur="1230" accel="100000" fill="hold">
                                          <p:stCondLst>
                                            <p:cond delay="770"/>
                                          </p:stCondLst>
                                        </p:cTn>
                                        <p:tgtEl>
                                          <p:spTgt spid="1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a:extLst>
              <a:ext uri="{FF2B5EF4-FFF2-40B4-BE49-F238E27FC236}">
                <a16:creationId xmlns:a16="http://schemas.microsoft.com/office/drawing/2014/main" id="{E79EBE52-238F-5E60-2E23-DDB97D506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9F8E782E-5720-AE9A-92AC-9448A7021228}"/>
              </a:ext>
            </a:extLst>
          </p:cNvPr>
          <p:cNvSpPr/>
          <p:nvPr/>
        </p:nvSpPr>
        <p:spPr>
          <a:xfrm>
            <a:off x="5808663" y="765176"/>
            <a:ext cx="1079500" cy="6092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a:extLst>
              <a:ext uri="{FF2B5EF4-FFF2-40B4-BE49-F238E27FC236}">
                <a16:creationId xmlns:a16="http://schemas.microsoft.com/office/drawing/2014/main" id="{1B08C170-D8E8-E981-BDFE-5131581BC3B1}"/>
              </a:ext>
            </a:extLst>
          </p:cNvPr>
          <p:cNvSpPr/>
          <p:nvPr/>
        </p:nvSpPr>
        <p:spPr>
          <a:xfrm>
            <a:off x="4079875" y="765176"/>
            <a:ext cx="863600" cy="6092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ounded Rectangular Callout 8">
            <a:extLst>
              <a:ext uri="{FF2B5EF4-FFF2-40B4-BE49-F238E27FC236}">
                <a16:creationId xmlns:a16="http://schemas.microsoft.com/office/drawing/2014/main" id="{881FDAED-3A62-29CF-56FA-332BBFFA34F9}"/>
              </a:ext>
            </a:extLst>
          </p:cNvPr>
          <p:cNvSpPr/>
          <p:nvPr/>
        </p:nvSpPr>
        <p:spPr>
          <a:xfrm>
            <a:off x="5735638" y="3617914"/>
            <a:ext cx="1555750" cy="3240087"/>
          </a:xfrm>
          <a:prstGeom prst="wedgeRoundRectCallout">
            <a:avLst>
              <a:gd name="adj1" fmla="val -6900"/>
              <a:gd name="adj2" fmla="val -10691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sz="1400" b="1" dirty="0"/>
              <a:t>Se selectează tipul de pregătire lingvistică de care a beneficiat participantul.</a:t>
            </a:r>
          </a:p>
          <a:p>
            <a:pPr algn="ctr">
              <a:defRPr/>
            </a:pPr>
            <a:r>
              <a:rPr lang="ro-RO" sz="1400" b="1" dirty="0"/>
              <a:t>Dacă participantul nu a beneficiat de pregătire lingvistică, nu se completează nimic</a:t>
            </a:r>
            <a:endParaRPr lang="en-US" sz="1400" b="1" dirty="0"/>
          </a:p>
        </p:txBody>
      </p:sp>
      <p:sp>
        <p:nvSpPr>
          <p:cNvPr id="10" name="Oval 9">
            <a:extLst>
              <a:ext uri="{FF2B5EF4-FFF2-40B4-BE49-F238E27FC236}">
                <a16:creationId xmlns:a16="http://schemas.microsoft.com/office/drawing/2014/main" id="{0DFF0B6E-D285-0673-4B46-86874399DD05}"/>
              </a:ext>
            </a:extLst>
          </p:cNvPr>
          <p:cNvSpPr/>
          <p:nvPr/>
        </p:nvSpPr>
        <p:spPr>
          <a:xfrm>
            <a:off x="6959601" y="765176"/>
            <a:ext cx="1223963" cy="6092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ounded Rectangular Callout 10">
            <a:extLst>
              <a:ext uri="{FF2B5EF4-FFF2-40B4-BE49-F238E27FC236}">
                <a16:creationId xmlns:a16="http://schemas.microsoft.com/office/drawing/2014/main" id="{00ECEE28-3A4F-7E75-F3BB-44D9B1EFC2FF}"/>
              </a:ext>
            </a:extLst>
          </p:cNvPr>
          <p:cNvSpPr/>
          <p:nvPr/>
        </p:nvSpPr>
        <p:spPr>
          <a:xfrm>
            <a:off x="8112125" y="3500439"/>
            <a:ext cx="1296988" cy="1584325"/>
          </a:xfrm>
          <a:prstGeom prst="wedgeRoundRectCallout">
            <a:avLst>
              <a:gd name="adj1" fmla="val 557"/>
              <a:gd name="adj2" fmla="val -16558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o-RO" sz="1400" b="1" dirty="0"/>
          </a:p>
          <a:p>
            <a:pPr algn="ctr">
              <a:defRPr/>
            </a:pPr>
            <a:r>
              <a:rPr lang="en-US" sz="1400" b="1" dirty="0"/>
              <a:t>Se </a:t>
            </a:r>
            <a:r>
              <a:rPr lang="ro-RO" sz="1400" b="1" dirty="0"/>
              <a:t>completează 150</a:t>
            </a:r>
            <a:r>
              <a:rPr lang="en-US" sz="1400" b="1" dirty="0"/>
              <a:t> </a:t>
            </a:r>
            <a:r>
              <a:rPr lang="en-US" sz="1400" b="1" dirty="0" err="1"/>
              <a:t>daca</a:t>
            </a:r>
            <a:r>
              <a:rPr lang="en-US" sz="1400" b="1" dirty="0"/>
              <a:t> a </a:t>
            </a:r>
            <a:r>
              <a:rPr lang="en-US" sz="1400" b="1" dirty="0" err="1"/>
              <a:t>fost</a:t>
            </a:r>
            <a:r>
              <a:rPr lang="en-US" sz="1400" b="1" dirty="0"/>
              <a:t> </a:t>
            </a:r>
            <a:r>
              <a:rPr lang="en-US" sz="1400" b="1" dirty="0" err="1"/>
              <a:t>acordat</a:t>
            </a:r>
            <a:r>
              <a:rPr lang="en-US" sz="1400" b="1" dirty="0"/>
              <a:t> grant </a:t>
            </a:r>
            <a:r>
              <a:rPr lang="en-US" sz="1400" b="1" dirty="0" err="1"/>
              <a:t>pentru</a:t>
            </a:r>
            <a:r>
              <a:rPr lang="en-US" sz="1400" b="1" dirty="0"/>
              <a:t> </a:t>
            </a:r>
            <a:r>
              <a:rPr lang="en-US" sz="1400" b="1" dirty="0" err="1"/>
              <a:t>pregatire</a:t>
            </a:r>
            <a:r>
              <a:rPr lang="en-US" sz="1400" b="1" dirty="0"/>
              <a:t> </a:t>
            </a:r>
            <a:r>
              <a:rPr lang="en-US" sz="1400" b="1" dirty="0" err="1"/>
              <a:t>lingvistica</a:t>
            </a:r>
            <a:endParaRPr lang="en-US" sz="1400" b="1" dirty="0"/>
          </a:p>
          <a:p>
            <a:pPr algn="ctr">
              <a:defRPr/>
            </a:pPr>
            <a:endParaRPr lang="en-US" sz="1400" b="1" dirty="0"/>
          </a:p>
        </p:txBody>
      </p:sp>
      <p:sp>
        <p:nvSpPr>
          <p:cNvPr id="15" name="Oval 14">
            <a:extLst>
              <a:ext uri="{FF2B5EF4-FFF2-40B4-BE49-F238E27FC236}">
                <a16:creationId xmlns:a16="http://schemas.microsoft.com/office/drawing/2014/main" id="{733844CB-D1B3-E5AF-FCE9-E21081DB24AD}"/>
              </a:ext>
            </a:extLst>
          </p:cNvPr>
          <p:cNvSpPr/>
          <p:nvPr/>
        </p:nvSpPr>
        <p:spPr>
          <a:xfrm>
            <a:off x="8256588" y="765176"/>
            <a:ext cx="1079500" cy="6092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ounded Rectangular Callout 15">
            <a:extLst>
              <a:ext uri="{FF2B5EF4-FFF2-40B4-BE49-F238E27FC236}">
                <a16:creationId xmlns:a16="http://schemas.microsoft.com/office/drawing/2014/main" id="{0B8F8C2D-230D-897B-5EB0-E27B5B9C3D79}"/>
              </a:ext>
            </a:extLst>
          </p:cNvPr>
          <p:cNvSpPr/>
          <p:nvPr/>
        </p:nvSpPr>
        <p:spPr>
          <a:xfrm>
            <a:off x="6888163" y="1844676"/>
            <a:ext cx="1295400" cy="1944688"/>
          </a:xfrm>
          <a:prstGeom prst="wedgeRoundRectCallout">
            <a:avLst>
              <a:gd name="adj1" fmla="val 8129"/>
              <a:gd name="adj2" fmla="val -942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1" dirty="0"/>
          </a:p>
          <a:p>
            <a:pPr algn="ctr">
              <a:defRPr/>
            </a:pPr>
            <a:r>
              <a:rPr lang="ro-RO" sz="1400" b="1" dirty="0"/>
              <a:t>Se completează numărul și data certificatului de pregătire lingvistică</a:t>
            </a:r>
          </a:p>
          <a:p>
            <a:pPr algn="ctr">
              <a:defRPr/>
            </a:pPr>
            <a:endParaRPr lang="ro-RO" sz="1400" b="1" dirty="0"/>
          </a:p>
          <a:p>
            <a:pPr algn="ctr">
              <a:defRPr/>
            </a:pPr>
            <a:endParaRPr lang="en-US" sz="1400" b="1" dirty="0"/>
          </a:p>
        </p:txBody>
      </p:sp>
      <p:sp>
        <p:nvSpPr>
          <p:cNvPr id="18" name="Oval 17">
            <a:extLst>
              <a:ext uri="{FF2B5EF4-FFF2-40B4-BE49-F238E27FC236}">
                <a16:creationId xmlns:a16="http://schemas.microsoft.com/office/drawing/2014/main" id="{BD953E75-9E52-6C73-B8A7-AA82B264FF1F}"/>
              </a:ext>
            </a:extLst>
          </p:cNvPr>
          <p:cNvSpPr/>
          <p:nvPr/>
        </p:nvSpPr>
        <p:spPr>
          <a:xfrm>
            <a:off x="4953000" y="765176"/>
            <a:ext cx="782638" cy="6092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ounded Rectangular Callout 18">
            <a:extLst>
              <a:ext uri="{FF2B5EF4-FFF2-40B4-BE49-F238E27FC236}">
                <a16:creationId xmlns:a16="http://schemas.microsoft.com/office/drawing/2014/main" id="{006C8889-9670-8AEF-8A98-F35971808749}"/>
              </a:ext>
            </a:extLst>
          </p:cNvPr>
          <p:cNvSpPr/>
          <p:nvPr/>
        </p:nvSpPr>
        <p:spPr>
          <a:xfrm>
            <a:off x="3719514" y="3617914"/>
            <a:ext cx="1296987" cy="3240087"/>
          </a:xfrm>
          <a:prstGeom prst="wedgeRoundRectCallout">
            <a:avLst>
              <a:gd name="adj1" fmla="val 25518"/>
              <a:gd name="adj2" fmla="val -9616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sz="1400" b="1" dirty="0"/>
              <a:t>Se </a:t>
            </a:r>
            <a:r>
              <a:rPr lang="en-US" sz="1400" b="1" dirty="0" err="1"/>
              <a:t>completeaza</a:t>
            </a:r>
            <a:r>
              <a:rPr lang="en-US" sz="1400" b="1" dirty="0"/>
              <a:t>  </a:t>
            </a:r>
            <a:r>
              <a:rPr lang="en-US" sz="1400" b="1" dirty="0" err="1"/>
              <a:t>cheltuiala</a:t>
            </a:r>
            <a:r>
              <a:rPr lang="en-US" sz="1400" b="1" dirty="0"/>
              <a:t> </a:t>
            </a:r>
            <a:r>
              <a:rPr lang="en-US" sz="1400" b="1" dirty="0" err="1"/>
              <a:t>facuta</a:t>
            </a:r>
            <a:r>
              <a:rPr lang="en-US" sz="1400" b="1" dirty="0"/>
              <a:t> </a:t>
            </a:r>
            <a:r>
              <a:rPr lang="en-US" sz="1400" b="1" dirty="0" err="1"/>
              <a:t>pentru</a:t>
            </a:r>
            <a:r>
              <a:rPr lang="en-US" sz="1400" b="1" dirty="0"/>
              <a:t> transport </a:t>
            </a:r>
            <a:r>
              <a:rPr lang="en-US" sz="1400" b="1" dirty="0" err="1"/>
              <a:t>pana</a:t>
            </a:r>
            <a:r>
              <a:rPr lang="en-US" sz="1400" b="1" dirty="0"/>
              <a:t> la data </a:t>
            </a:r>
            <a:r>
              <a:rPr lang="en-US" sz="1400" b="1" dirty="0" err="1"/>
              <a:t>raportarii</a:t>
            </a:r>
            <a:endParaRPr lang="en-US" sz="1400" b="1" dirty="0"/>
          </a:p>
        </p:txBody>
      </p:sp>
      <p:sp>
        <p:nvSpPr>
          <p:cNvPr id="6" name="Rounded Rectangular Callout 5">
            <a:extLst>
              <a:ext uri="{FF2B5EF4-FFF2-40B4-BE49-F238E27FC236}">
                <a16:creationId xmlns:a16="http://schemas.microsoft.com/office/drawing/2014/main" id="{5408F518-9BC1-391F-A016-54731BF2EA05}"/>
              </a:ext>
            </a:extLst>
          </p:cNvPr>
          <p:cNvSpPr/>
          <p:nvPr/>
        </p:nvSpPr>
        <p:spPr>
          <a:xfrm>
            <a:off x="4800600" y="2420939"/>
            <a:ext cx="1150938" cy="1368425"/>
          </a:xfrm>
          <a:prstGeom prst="wedgeRoundRectCallout">
            <a:avLst>
              <a:gd name="adj1" fmla="val -1301"/>
              <a:gd name="adj2" fmla="val -14437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sz="1400" b="1" dirty="0"/>
              <a:t>Se selectează țara  în care a avut loc vizita de studiu</a:t>
            </a:r>
            <a:endParaRPr lang="en-US" sz="1400" b="1" dirty="0"/>
          </a:p>
        </p:txBody>
      </p:sp>
      <p:sp>
        <p:nvSpPr>
          <p:cNvPr id="20" name="Rounded Rectangular Callout 19">
            <a:extLst>
              <a:ext uri="{FF2B5EF4-FFF2-40B4-BE49-F238E27FC236}">
                <a16:creationId xmlns:a16="http://schemas.microsoft.com/office/drawing/2014/main" id="{59C5BF78-F1ED-A832-28E3-1F1F8B034994}"/>
              </a:ext>
            </a:extLst>
          </p:cNvPr>
          <p:cNvSpPr/>
          <p:nvPr/>
        </p:nvSpPr>
        <p:spPr>
          <a:xfrm>
            <a:off x="9336089" y="2852739"/>
            <a:ext cx="1296987" cy="2376487"/>
          </a:xfrm>
          <a:prstGeom prst="wedgeRoundRectCallout">
            <a:avLst>
              <a:gd name="adj1" fmla="val -5352"/>
              <a:gd name="adj2" fmla="val -12575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o-RO" sz="1400" b="1" dirty="0"/>
          </a:p>
          <a:p>
            <a:pPr algn="ctr">
              <a:defRPr/>
            </a:pPr>
            <a:r>
              <a:rPr lang="en-US" sz="1400" b="1" dirty="0"/>
              <a:t>Se </a:t>
            </a:r>
            <a:r>
              <a:rPr lang="en-US" sz="1400" b="1" dirty="0" err="1"/>
              <a:t>completeaza</a:t>
            </a:r>
            <a:r>
              <a:rPr lang="en-US" sz="1400" b="1" dirty="0"/>
              <a:t>  </a:t>
            </a:r>
            <a:r>
              <a:rPr lang="en-US" sz="1400" b="1" dirty="0" err="1"/>
              <a:t>suma</a:t>
            </a:r>
            <a:r>
              <a:rPr lang="en-US" sz="1400" b="1" dirty="0"/>
              <a:t> </a:t>
            </a:r>
            <a:r>
              <a:rPr lang="en-US" sz="1400" b="1" dirty="0" err="1"/>
              <a:t>totala</a:t>
            </a:r>
            <a:r>
              <a:rPr lang="en-US" sz="1400" b="1" dirty="0"/>
              <a:t> </a:t>
            </a:r>
            <a:r>
              <a:rPr lang="en-US" sz="1400" b="1" dirty="0" err="1"/>
              <a:t>cheltuita</a:t>
            </a:r>
            <a:r>
              <a:rPr lang="en-US" sz="1400" b="1" dirty="0"/>
              <a:t>  </a:t>
            </a:r>
            <a:r>
              <a:rPr lang="en-US" sz="1400" b="1" dirty="0" err="1"/>
              <a:t>pentru</a:t>
            </a:r>
            <a:r>
              <a:rPr lang="en-US" sz="1400" b="1" dirty="0"/>
              <a:t> </a:t>
            </a:r>
            <a:r>
              <a:rPr lang="en-US" sz="1400" b="1" dirty="0" err="1"/>
              <a:t>pregatire</a:t>
            </a:r>
            <a:r>
              <a:rPr lang="en-US" sz="1400" b="1" dirty="0"/>
              <a:t> </a:t>
            </a:r>
            <a:r>
              <a:rPr lang="en-US" sz="1400" b="1" dirty="0" err="1"/>
              <a:t>lingvistica</a:t>
            </a:r>
            <a:r>
              <a:rPr lang="en-US" sz="1400" b="1" dirty="0"/>
              <a:t> </a:t>
            </a:r>
            <a:r>
              <a:rPr lang="en-US" sz="1400" b="1" dirty="0" err="1"/>
              <a:t>pana</a:t>
            </a:r>
            <a:r>
              <a:rPr lang="en-US" sz="1400" b="1" dirty="0"/>
              <a:t> la data </a:t>
            </a:r>
            <a:r>
              <a:rPr lang="en-US" sz="1400" b="1" dirty="0" err="1"/>
              <a:t>raportarii</a:t>
            </a:r>
            <a:endParaRPr lang="en-US" sz="1400" b="1" dirty="0"/>
          </a:p>
          <a:p>
            <a:pPr algn="ctr">
              <a:defRPr/>
            </a:pPr>
            <a:endParaRPr lang="en-US" sz="1400" b="1" dirty="0"/>
          </a:p>
        </p:txBody>
      </p:sp>
      <p:sp>
        <p:nvSpPr>
          <p:cNvPr id="21" name="Oval 20">
            <a:extLst>
              <a:ext uri="{FF2B5EF4-FFF2-40B4-BE49-F238E27FC236}">
                <a16:creationId xmlns:a16="http://schemas.microsoft.com/office/drawing/2014/main" id="{1AFA280B-055D-FD3E-8874-E9C0156F9811}"/>
              </a:ext>
            </a:extLst>
          </p:cNvPr>
          <p:cNvSpPr/>
          <p:nvPr/>
        </p:nvSpPr>
        <p:spPr>
          <a:xfrm>
            <a:off x="9336088" y="720726"/>
            <a:ext cx="1223962" cy="6092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59" name="Picture 2">
            <a:extLst>
              <a:ext uri="{FF2B5EF4-FFF2-40B4-BE49-F238E27FC236}">
                <a16:creationId xmlns:a16="http://schemas.microsoft.com/office/drawing/2014/main" id="{3FCE8449-99FF-0588-2C89-2B59D8697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65175"/>
            <a:ext cx="18351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a:extLst>
              <a:ext uri="{FF2B5EF4-FFF2-40B4-BE49-F238E27FC236}">
                <a16:creationId xmlns:a16="http://schemas.microsoft.com/office/drawing/2014/main" id="{08D57561-2B17-07E8-BCED-635CC475E1C1}"/>
              </a:ext>
            </a:extLst>
          </p:cNvPr>
          <p:cNvSpPr/>
          <p:nvPr/>
        </p:nvSpPr>
        <p:spPr>
          <a:xfrm>
            <a:off x="1524001" y="765176"/>
            <a:ext cx="1763713" cy="6092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ounded Rectangular Callout 16">
            <a:extLst>
              <a:ext uri="{FF2B5EF4-FFF2-40B4-BE49-F238E27FC236}">
                <a16:creationId xmlns:a16="http://schemas.microsoft.com/office/drawing/2014/main" id="{AA82682F-DFE3-0018-14F6-40E612C8F988}"/>
              </a:ext>
            </a:extLst>
          </p:cNvPr>
          <p:cNvSpPr/>
          <p:nvPr/>
        </p:nvSpPr>
        <p:spPr>
          <a:xfrm>
            <a:off x="1703388" y="2276475"/>
            <a:ext cx="1376362" cy="1296988"/>
          </a:xfrm>
          <a:prstGeom prst="wedgeRoundRectCallout">
            <a:avLst>
              <a:gd name="adj1" fmla="val -1301"/>
              <a:gd name="adj2" fmla="val -14437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sz="1400" b="1" dirty="0"/>
              <a:t>Se selectează </a:t>
            </a:r>
            <a:r>
              <a:rPr lang="en-US" sz="1400" b="1" dirty="0" err="1"/>
              <a:t>banda</a:t>
            </a:r>
            <a:r>
              <a:rPr lang="en-US" sz="1400" b="1" dirty="0"/>
              <a:t> de </a:t>
            </a:r>
            <a:r>
              <a:rPr lang="en-US" sz="1400" b="1" dirty="0" err="1"/>
              <a:t>distanta</a:t>
            </a:r>
            <a:endParaRPr lang="en-US" sz="14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51"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770" decel="100000"/>
                                        <p:tgtEl>
                                          <p:spTgt spid="17"/>
                                        </p:tgtEl>
                                      </p:cBhvr>
                                    </p:animEffect>
                                    <p:animScale>
                                      <p:cBhvr>
                                        <p:cTn id="11" dur="770" decel="100000"/>
                                        <p:tgtEl>
                                          <p:spTgt spid="17"/>
                                        </p:tgtEl>
                                      </p:cBhvr>
                                      <p:from x="10000" y="10000"/>
                                      <p:to x="200000" y="450000"/>
                                    </p:animScale>
                                    <p:animScale>
                                      <p:cBhvr>
                                        <p:cTn id="12" dur="1230" accel="100000" fill="hold">
                                          <p:stCondLst>
                                            <p:cond delay="770"/>
                                          </p:stCondLst>
                                        </p:cTn>
                                        <p:tgtEl>
                                          <p:spTgt spid="17"/>
                                        </p:tgtEl>
                                      </p:cBhvr>
                                      <p:from x="200000" y="450000"/>
                                      <p:to x="100000" y="100000"/>
                                    </p:animScale>
                                    <p:set>
                                      <p:cBhvr>
                                        <p:cTn id="13" dur="770" fill="hold"/>
                                        <p:tgtEl>
                                          <p:spTgt spid="17"/>
                                        </p:tgtEl>
                                        <p:attrNameLst>
                                          <p:attrName>ppt_x</p:attrName>
                                        </p:attrNameLst>
                                      </p:cBhvr>
                                      <p:to>
                                        <p:strVal val="(0.5)"/>
                                      </p:to>
                                    </p:set>
                                    <p:anim from="(0.5)" to="(#ppt_x)" calcmode="lin" valueType="num">
                                      <p:cBhvr>
                                        <p:cTn id="14" dur="1230" accel="100000" fill="hold">
                                          <p:stCondLst>
                                            <p:cond delay="770"/>
                                          </p:stCondLst>
                                        </p:cTn>
                                        <p:tgtEl>
                                          <p:spTgt spid="17"/>
                                        </p:tgtEl>
                                        <p:attrNameLst>
                                          <p:attrName>ppt_x</p:attrName>
                                        </p:attrNameLst>
                                      </p:cBhvr>
                                    </p:anim>
                                    <p:set>
                                      <p:cBhvr>
                                        <p:cTn id="15" dur="770" fill="hold"/>
                                        <p:tgtEl>
                                          <p:spTgt spid="17"/>
                                        </p:tgtEl>
                                        <p:attrNameLst>
                                          <p:attrName>ppt_y</p:attrName>
                                        </p:attrNameLst>
                                      </p:cBhvr>
                                      <p:to>
                                        <p:strVal val="(#ppt_y+0.4)"/>
                                      </p:to>
                                    </p:set>
                                    <p:anim from="(#ppt_y+0.4)" to="(#ppt_y)" calcmode="lin" valueType="num">
                                      <p:cBhvr>
                                        <p:cTn id="16" dur="1230" accel="100000" fill="hold">
                                          <p:stCondLst>
                                            <p:cond delay="770"/>
                                          </p:stCondLst>
                                        </p:cTn>
                                        <p:tgtEl>
                                          <p:spTgt spid="17"/>
                                        </p:tgtEl>
                                        <p:attrNameLst>
                                          <p:attrName>ppt_y</p:attrName>
                                        </p:attrNameLst>
                                      </p:cBhvr>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5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70" decel="100000"/>
                                        <p:tgtEl>
                                          <p:spTgt spid="8"/>
                                        </p:tgtEl>
                                      </p:cBhvr>
                                    </p:animEffect>
                                    <p:animScale>
                                      <p:cBhvr>
                                        <p:cTn id="22" dur="770" decel="100000"/>
                                        <p:tgtEl>
                                          <p:spTgt spid="8"/>
                                        </p:tgtEl>
                                      </p:cBhvr>
                                      <p:from x="10000" y="10000"/>
                                      <p:to x="200000" y="450000"/>
                                    </p:animScale>
                                    <p:animScale>
                                      <p:cBhvr>
                                        <p:cTn id="23" dur="1230" accel="100000" fill="hold">
                                          <p:stCondLst>
                                            <p:cond delay="770"/>
                                          </p:stCondLst>
                                        </p:cTn>
                                        <p:tgtEl>
                                          <p:spTgt spid="8"/>
                                        </p:tgtEl>
                                      </p:cBhvr>
                                      <p:from x="200000" y="450000"/>
                                      <p:to x="100000" y="100000"/>
                                    </p:animScale>
                                    <p:set>
                                      <p:cBhvr>
                                        <p:cTn id="24" dur="770" fill="hold"/>
                                        <p:tgtEl>
                                          <p:spTgt spid="8"/>
                                        </p:tgtEl>
                                        <p:attrNameLst>
                                          <p:attrName>ppt_x</p:attrName>
                                        </p:attrNameLst>
                                      </p:cBhvr>
                                      <p:to>
                                        <p:strVal val="(0.5)"/>
                                      </p:to>
                                    </p:set>
                                    <p:anim from="(0.5)" to="(#ppt_x)" calcmode="lin" valueType="num">
                                      <p:cBhvr>
                                        <p:cTn id="25" dur="1230" accel="100000" fill="hold">
                                          <p:stCondLst>
                                            <p:cond delay="770"/>
                                          </p:stCondLst>
                                        </p:cTn>
                                        <p:tgtEl>
                                          <p:spTgt spid="8"/>
                                        </p:tgtEl>
                                        <p:attrNameLst>
                                          <p:attrName>ppt_x</p:attrName>
                                        </p:attrNameLst>
                                      </p:cBhvr>
                                    </p:anim>
                                    <p:set>
                                      <p:cBhvr>
                                        <p:cTn id="26" dur="770" fill="hold"/>
                                        <p:tgtEl>
                                          <p:spTgt spid="8"/>
                                        </p:tgtEl>
                                        <p:attrNameLst>
                                          <p:attrName>ppt_y</p:attrName>
                                        </p:attrNameLst>
                                      </p:cBhvr>
                                      <p:to>
                                        <p:strVal val="(#ppt_y+0.4)"/>
                                      </p:to>
                                    </p:set>
                                    <p:anim from="(#ppt_y+0.4)" to="(#ppt_y)" calcmode="lin" valueType="num">
                                      <p:cBhvr>
                                        <p:cTn id="27" dur="1230" accel="100000" fill="hold">
                                          <p:stCondLst>
                                            <p:cond delay="770"/>
                                          </p:stCondLst>
                                        </p:cTn>
                                        <p:tgtEl>
                                          <p:spTgt spid="8"/>
                                        </p:tgtEl>
                                        <p:attrNameLst>
                                          <p:attrName>ppt_y</p:attrName>
                                        </p:attrNameLst>
                                      </p:cBhvr>
                                    </p:anim>
                                  </p:childTnLst>
                                </p:cTn>
                              </p:par>
                              <p:par>
                                <p:cTn id="28" presetID="51"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770" decel="100000"/>
                                        <p:tgtEl>
                                          <p:spTgt spid="19"/>
                                        </p:tgtEl>
                                      </p:cBhvr>
                                    </p:animEffect>
                                    <p:animScale>
                                      <p:cBhvr>
                                        <p:cTn id="31" dur="770" decel="100000"/>
                                        <p:tgtEl>
                                          <p:spTgt spid="19"/>
                                        </p:tgtEl>
                                      </p:cBhvr>
                                      <p:from x="10000" y="10000"/>
                                      <p:to x="200000" y="450000"/>
                                    </p:animScale>
                                    <p:animScale>
                                      <p:cBhvr>
                                        <p:cTn id="32" dur="1230" accel="100000" fill="hold">
                                          <p:stCondLst>
                                            <p:cond delay="770"/>
                                          </p:stCondLst>
                                        </p:cTn>
                                        <p:tgtEl>
                                          <p:spTgt spid="19"/>
                                        </p:tgtEl>
                                      </p:cBhvr>
                                      <p:from x="200000" y="450000"/>
                                      <p:to x="100000" y="100000"/>
                                    </p:animScale>
                                    <p:set>
                                      <p:cBhvr>
                                        <p:cTn id="33" dur="770" fill="hold"/>
                                        <p:tgtEl>
                                          <p:spTgt spid="19"/>
                                        </p:tgtEl>
                                        <p:attrNameLst>
                                          <p:attrName>ppt_x</p:attrName>
                                        </p:attrNameLst>
                                      </p:cBhvr>
                                      <p:to>
                                        <p:strVal val="(0.5)"/>
                                      </p:to>
                                    </p:set>
                                    <p:anim from="(0.5)" to="(#ppt_x)" calcmode="lin" valueType="num">
                                      <p:cBhvr>
                                        <p:cTn id="34" dur="1230" accel="100000" fill="hold">
                                          <p:stCondLst>
                                            <p:cond delay="770"/>
                                          </p:stCondLst>
                                        </p:cTn>
                                        <p:tgtEl>
                                          <p:spTgt spid="19"/>
                                        </p:tgtEl>
                                        <p:attrNameLst>
                                          <p:attrName>ppt_x</p:attrName>
                                        </p:attrNameLst>
                                      </p:cBhvr>
                                    </p:anim>
                                    <p:set>
                                      <p:cBhvr>
                                        <p:cTn id="35" dur="770" fill="hold"/>
                                        <p:tgtEl>
                                          <p:spTgt spid="19"/>
                                        </p:tgtEl>
                                        <p:attrNameLst>
                                          <p:attrName>ppt_y</p:attrName>
                                        </p:attrNameLst>
                                      </p:cBhvr>
                                      <p:to>
                                        <p:strVal val="(#ppt_y+0.4)"/>
                                      </p:to>
                                    </p:set>
                                    <p:anim from="(#ppt_y+0.4)" to="(#ppt_y)" calcmode="lin" valueType="num">
                                      <p:cBhvr>
                                        <p:cTn id="36" dur="1230" accel="100000" fill="hold">
                                          <p:stCondLst>
                                            <p:cond delay="770"/>
                                          </p:stCondLst>
                                        </p:cTn>
                                        <p:tgtEl>
                                          <p:spTgt spid="19"/>
                                        </p:tgtEl>
                                        <p:attrNameLst>
                                          <p:attrName>ppt_y</p:attrName>
                                        </p:attrNameLst>
                                      </p:cBhvr>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5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770" decel="100000"/>
                                        <p:tgtEl>
                                          <p:spTgt spid="18"/>
                                        </p:tgtEl>
                                      </p:cBhvr>
                                    </p:animEffect>
                                    <p:animScale>
                                      <p:cBhvr>
                                        <p:cTn id="42" dur="770" decel="100000"/>
                                        <p:tgtEl>
                                          <p:spTgt spid="18"/>
                                        </p:tgtEl>
                                      </p:cBhvr>
                                      <p:from x="10000" y="10000"/>
                                      <p:to x="200000" y="450000"/>
                                    </p:animScale>
                                    <p:animScale>
                                      <p:cBhvr>
                                        <p:cTn id="43" dur="1230" accel="100000" fill="hold">
                                          <p:stCondLst>
                                            <p:cond delay="770"/>
                                          </p:stCondLst>
                                        </p:cTn>
                                        <p:tgtEl>
                                          <p:spTgt spid="18"/>
                                        </p:tgtEl>
                                      </p:cBhvr>
                                      <p:from x="200000" y="450000"/>
                                      <p:to x="100000" y="100000"/>
                                    </p:animScale>
                                    <p:set>
                                      <p:cBhvr>
                                        <p:cTn id="44" dur="770" fill="hold"/>
                                        <p:tgtEl>
                                          <p:spTgt spid="18"/>
                                        </p:tgtEl>
                                        <p:attrNameLst>
                                          <p:attrName>ppt_x</p:attrName>
                                        </p:attrNameLst>
                                      </p:cBhvr>
                                      <p:to>
                                        <p:strVal val="(0.5)"/>
                                      </p:to>
                                    </p:set>
                                    <p:anim from="(0.5)" to="(#ppt_x)" calcmode="lin" valueType="num">
                                      <p:cBhvr>
                                        <p:cTn id="45" dur="1230" accel="100000" fill="hold">
                                          <p:stCondLst>
                                            <p:cond delay="770"/>
                                          </p:stCondLst>
                                        </p:cTn>
                                        <p:tgtEl>
                                          <p:spTgt spid="18"/>
                                        </p:tgtEl>
                                        <p:attrNameLst>
                                          <p:attrName>ppt_x</p:attrName>
                                        </p:attrNameLst>
                                      </p:cBhvr>
                                    </p:anim>
                                    <p:set>
                                      <p:cBhvr>
                                        <p:cTn id="46" dur="770" fill="hold"/>
                                        <p:tgtEl>
                                          <p:spTgt spid="18"/>
                                        </p:tgtEl>
                                        <p:attrNameLst>
                                          <p:attrName>ppt_y</p:attrName>
                                        </p:attrNameLst>
                                      </p:cBhvr>
                                      <p:to>
                                        <p:strVal val="(#ppt_y+0.4)"/>
                                      </p:to>
                                    </p:set>
                                    <p:anim from="(#ppt_y+0.4)" to="(#ppt_y)" calcmode="lin" valueType="num">
                                      <p:cBhvr>
                                        <p:cTn id="47" dur="1230" accel="100000" fill="hold">
                                          <p:stCondLst>
                                            <p:cond delay="770"/>
                                          </p:stCondLst>
                                        </p:cTn>
                                        <p:tgtEl>
                                          <p:spTgt spid="18"/>
                                        </p:tgtEl>
                                        <p:attrNameLst>
                                          <p:attrName>ppt_y</p:attrName>
                                        </p:attrNameLst>
                                      </p:cBhvr>
                                    </p:anim>
                                  </p:childTnLst>
                                </p:cTn>
                              </p:par>
                              <p:par>
                                <p:cTn id="48" presetID="51" presetClass="entr" presetSubtype="0"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770" decel="100000"/>
                                        <p:tgtEl>
                                          <p:spTgt spid="6"/>
                                        </p:tgtEl>
                                      </p:cBhvr>
                                    </p:animEffect>
                                    <p:animScale>
                                      <p:cBhvr>
                                        <p:cTn id="51" dur="770" decel="100000"/>
                                        <p:tgtEl>
                                          <p:spTgt spid="6"/>
                                        </p:tgtEl>
                                      </p:cBhvr>
                                      <p:from x="10000" y="10000"/>
                                      <p:to x="200000" y="450000"/>
                                    </p:animScale>
                                    <p:animScale>
                                      <p:cBhvr>
                                        <p:cTn id="52" dur="1230" accel="100000" fill="hold">
                                          <p:stCondLst>
                                            <p:cond delay="770"/>
                                          </p:stCondLst>
                                        </p:cTn>
                                        <p:tgtEl>
                                          <p:spTgt spid="6"/>
                                        </p:tgtEl>
                                      </p:cBhvr>
                                      <p:from x="200000" y="450000"/>
                                      <p:to x="100000" y="100000"/>
                                    </p:animScale>
                                    <p:set>
                                      <p:cBhvr>
                                        <p:cTn id="53" dur="770" fill="hold"/>
                                        <p:tgtEl>
                                          <p:spTgt spid="6"/>
                                        </p:tgtEl>
                                        <p:attrNameLst>
                                          <p:attrName>ppt_x</p:attrName>
                                        </p:attrNameLst>
                                      </p:cBhvr>
                                      <p:to>
                                        <p:strVal val="(0.5)"/>
                                      </p:to>
                                    </p:set>
                                    <p:anim from="(0.5)" to="(#ppt_x)" calcmode="lin" valueType="num">
                                      <p:cBhvr>
                                        <p:cTn id="54" dur="1230" accel="100000" fill="hold">
                                          <p:stCondLst>
                                            <p:cond delay="770"/>
                                          </p:stCondLst>
                                        </p:cTn>
                                        <p:tgtEl>
                                          <p:spTgt spid="6"/>
                                        </p:tgtEl>
                                        <p:attrNameLst>
                                          <p:attrName>ppt_x</p:attrName>
                                        </p:attrNameLst>
                                      </p:cBhvr>
                                    </p:anim>
                                    <p:set>
                                      <p:cBhvr>
                                        <p:cTn id="55" dur="770" fill="hold"/>
                                        <p:tgtEl>
                                          <p:spTgt spid="6"/>
                                        </p:tgtEl>
                                        <p:attrNameLst>
                                          <p:attrName>ppt_y</p:attrName>
                                        </p:attrNameLst>
                                      </p:cBhvr>
                                      <p:to>
                                        <p:strVal val="(#ppt_y+0.4)"/>
                                      </p:to>
                                    </p:set>
                                    <p:anim from="(#ppt_y+0.4)" to="(#ppt_y)" calcmode="lin" valueType="num">
                                      <p:cBhvr>
                                        <p:cTn id="56" dur="1230" accel="100000" fill="hold">
                                          <p:stCondLst>
                                            <p:cond delay="770"/>
                                          </p:stCondLst>
                                        </p:cTn>
                                        <p:tgtEl>
                                          <p:spTgt spid="6"/>
                                        </p:tgtEl>
                                        <p:attrNameLst>
                                          <p:attrName>ppt_y</p:attrName>
                                        </p:attrNameLst>
                                      </p:cBhvr>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51"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770" decel="100000"/>
                                        <p:tgtEl>
                                          <p:spTgt spid="5"/>
                                        </p:tgtEl>
                                      </p:cBhvr>
                                    </p:animEffect>
                                    <p:animScale>
                                      <p:cBhvr>
                                        <p:cTn id="62" dur="770" decel="100000"/>
                                        <p:tgtEl>
                                          <p:spTgt spid="5"/>
                                        </p:tgtEl>
                                      </p:cBhvr>
                                      <p:from x="10000" y="10000"/>
                                      <p:to x="200000" y="450000"/>
                                    </p:animScale>
                                    <p:animScale>
                                      <p:cBhvr>
                                        <p:cTn id="63" dur="1230" accel="100000" fill="hold">
                                          <p:stCondLst>
                                            <p:cond delay="770"/>
                                          </p:stCondLst>
                                        </p:cTn>
                                        <p:tgtEl>
                                          <p:spTgt spid="5"/>
                                        </p:tgtEl>
                                      </p:cBhvr>
                                      <p:from x="200000" y="450000"/>
                                      <p:to x="100000" y="100000"/>
                                    </p:animScale>
                                    <p:set>
                                      <p:cBhvr>
                                        <p:cTn id="64" dur="770" fill="hold"/>
                                        <p:tgtEl>
                                          <p:spTgt spid="5"/>
                                        </p:tgtEl>
                                        <p:attrNameLst>
                                          <p:attrName>ppt_x</p:attrName>
                                        </p:attrNameLst>
                                      </p:cBhvr>
                                      <p:to>
                                        <p:strVal val="(0.5)"/>
                                      </p:to>
                                    </p:set>
                                    <p:anim from="(0.5)" to="(#ppt_x)" calcmode="lin" valueType="num">
                                      <p:cBhvr>
                                        <p:cTn id="65" dur="1230" accel="100000" fill="hold">
                                          <p:stCondLst>
                                            <p:cond delay="770"/>
                                          </p:stCondLst>
                                        </p:cTn>
                                        <p:tgtEl>
                                          <p:spTgt spid="5"/>
                                        </p:tgtEl>
                                        <p:attrNameLst>
                                          <p:attrName>ppt_x</p:attrName>
                                        </p:attrNameLst>
                                      </p:cBhvr>
                                    </p:anim>
                                    <p:set>
                                      <p:cBhvr>
                                        <p:cTn id="66" dur="770" fill="hold"/>
                                        <p:tgtEl>
                                          <p:spTgt spid="5"/>
                                        </p:tgtEl>
                                        <p:attrNameLst>
                                          <p:attrName>ppt_y</p:attrName>
                                        </p:attrNameLst>
                                      </p:cBhvr>
                                      <p:to>
                                        <p:strVal val="(#ppt_y+0.4)"/>
                                      </p:to>
                                    </p:set>
                                    <p:anim from="(#ppt_y+0.4)" to="(#ppt_y)" calcmode="lin" valueType="num">
                                      <p:cBhvr>
                                        <p:cTn id="67" dur="1230" accel="100000" fill="hold">
                                          <p:stCondLst>
                                            <p:cond delay="770"/>
                                          </p:stCondLst>
                                        </p:cTn>
                                        <p:tgtEl>
                                          <p:spTgt spid="5"/>
                                        </p:tgtEl>
                                        <p:attrNameLst>
                                          <p:attrName>ppt_y</p:attrName>
                                        </p:attrNameLst>
                                      </p:cBhvr>
                                    </p:anim>
                                  </p:childTnLst>
                                </p:cTn>
                              </p:par>
                              <p:par>
                                <p:cTn id="68" presetID="51" presetClass="entr" presetSubtype="0" fill="hold" grpId="0"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770" decel="100000"/>
                                        <p:tgtEl>
                                          <p:spTgt spid="9"/>
                                        </p:tgtEl>
                                      </p:cBhvr>
                                    </p:animEffect>
                                    <p:animScale>
                                      <p:cBhvr>
                                        <p:cTn id="71" dur="770" decel="100000"/>
                                        <p:tgtEl>
                                          <p:spTgt spid="9"/>
                                        </p:tgtEl>
                                      </p:cBhvr>
                                      <p:from x="10000" y="10000"/>
                                      <p:to x="200000" y="450000"/>
                                    </p:animScale>
                                    <p:animScale>
                                      <p:cBhvr>
                                        <p:cTn id="72" dur="1230" accel="100000" fill="hold">
                                          <p:stCondLst>
                                            <p:cond delay="770"/>
                                          </p:stCondLst>
                                        </p:cTn>
                                        <p:tgtEl>
                                          <p:spTgt spid="9"/>
                                        </p:tgtEl>
                                      </p:cBhvr>
                                      <p:from x="200000" y="450000"/>
                                      <p:to x="100000" y="100000"/>
                                    </p:animScale>
                                    <p:set>
                                      <p:cBhvr>
                                        <p:cTn id="73" dur="770" fill="hold"/>
                                        <p:tgtEl>
                                          <p:spTgt spid="9"/>
                                        </p:tgtEl>
                                        <p:attrNameLst>
                                          <p:attrName>ppt_x</p:attrName>
                                        </p:attrNameLst>
                                      </p:cBhvr>
                                      <p:to>
                                        <p:strVal val="(0.5)"/>
                                      </p:to>
                                    </p:set>
                                    <p:anim from="(0.5)" to="(#ppt_x)" calcmode="lin" valueType="num">
                                      <p:cBhvr>
                                        <p:cTn id="74" dur="1230" accel="100000" fill="hold">
                                          <p:stCondLst>
                                            <p:cond delay="770"/>
                                          </p:stCondLst>
                                        </p:cTn>
                                        <p:tgtEl>
                                          <p:spTgt spid="9"/>
                                        </p:tgtEl>
                                        <p:attrNameLst>
                                          <p:attrName>ppt_x</p:attrName>
                                        </p:attrNameLst>
                                      </p:cBhvr>
                                    </p:anim>
                                    <p:set>
                                      <p:cBhvr>
                                        <p:cTn id="75" dur="770" fill="hold"/>
                                        <p:tgtEl>
                                          <p:spTgt spid="9"/>
                                        </p:tgtEl>
                                        <p:attrNameLst>
                                          <p:attrName>ppt_y</p:attrName>
                                        </p:attrNameLst>
                                      </p:cBhvr>
                                      <p:to>
                                        <p:strVal val="(#ppt_y+0.4)"/>
                                      </p:to>
                                    </p:set>
                                    <p:anim from="(#ppt_y+0.4)" to="(#ppt_y)" calcmode="lin" valueType="num">
                                      <p:cBhvr>
                                        <p:cTn id="76" dur="1230" accel="100000" fill="hold">
                                          <p:stCondLst>
                                            <p:cond delay="770"/>
                                          </p:stCondLst>
                                        </p:cTn>
                                        <p:tgtEl>
                                          <p:spTgt spid="9"/>
                                        </p:tgtEl>
                                        <p:attrNameLst>
                                          <p:attrName>ppt_y</p:attrName>
                                        </p:attrNameLst>
                                      </p:cBhvr>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51" presetClass="entr" presetSubtype="0"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770" decel="100000"/>
                                        <p:tgtEl>
                                          <p:spTgt spid="10"/>
                                        </p:tgtEl>
                                      </p:cBhvr>
                                    </p:animEffect>
                                    <p:animScale>
                                      <p:cBhvr>
                                        <p:cTn id="82" dur="770" decel="100000"/>
                                        <p:tgtEl>
                                          <p:spTgt spid="10"/>
                                        </p:tgtEl>
                                      </p:cBhvr>
                                      <p:from x="10000" y="10000"/>
                                      <p:to x="200000" y="450000"/>
                                    </p:animScale>
                                    <p:animScale>
                                      <p:cBhvr>
                                        <p:cTn id="83" dur="1230" accel="100000" fill="hold">
                                          <p:stCondLst>
                                            <p:cond delay="770"/>
                                          </p:stCondLst>
                                        </p:cTn>
                                        <p:tgtEl>
                                          <p:spTgt spid="10"/>
                                        </p:tgtEl>
                                      </p:cBhvr>
                                      <p:from x="200000" y="450000"/>
                                      <p:to x="100000" y="100000"/>
                                    </p:animScale>
                                    <p:set>
                                      <p:cBhvr>
                                        <p:cTn id="84" dur="770" fill="hold"/>
                                        <p:tgtEl>
                                          <p:spTgt spid="10"/>
                                        </p:tgtEl>
                                        <p:attrNameLst>
                                          <p:attrName>ppt_x</p:attrName>
                                        </p:attrNameLst>
                                      </p:cBhvr>
                                      <p:to>
                                        <p:strVal val="(0.5)"/>
                                      </p:to>
                                    </p:set>
                                    <p:anim from="(0.5)" to="(#ppt_x)" calcmode="lin" valueType="num">
                                      <p:cBhvr>
                                        <p:cTn id="85" dur="1230" accel="100000" fill="hold">
                                          <p:stCondLst>
                                            <p:cond delay="770"/>
                                          </p:stCondLst>
                                        </p:cTn>
                                        <p:tgtEl>
                                          <p:spTgt spid="10"/>
                                        </p:tgtEl>
                                        <p:attrNameLst>
                                          <p:attrName>ppt_x</p:attrName>
                                        </p:attrNameLst>
                                      </p:cBhvr>
                                    </p:anim>
                                    <p:set>
                                      <p:cBhvr>
                                        <p:cTn id="86" dur="770" fill="hold"/>
                                        <p:tgtEl>
                                          <p:spTgt spid="10"/>
                                        </p:tgtEl>
                                        <p:attrNameLst>
                                          <p:attrName>ppt_y</p:attrName>
                                        </p:attrNameLst>
                                      </p:cBhvr>
                                      <p:to>
                                        <p:strVal val="(#ppt_y+0.4)"/>
                                      </p:to>
                                    </p:set>
                                    <p:anim from="(#ppt_y+0.4)" to="(#ppt_y)" calcmode="lin" valueType="num">
                                      <p:cBhvr>
                                        <p:cTn id="87" dur="1230" accel="100000" fill="hold">
                                          <p:stCondLst>
                                            <p:cond delay="770"/>
                                          </p:stCondLst>
                                        </p:cTn>
                                        <p:tgtEl>
                                          <p:spTgt spid="10"/>
                                        </p:tgtEl>
                                        <p:attrNameLst>
                                          <p:attrName>ppt_y</p:attrName>
                                        </p:attrNameLst>
                                      </p:cBhvr>
                                    </p:anim>
                                  </p:childTnLst>
                                </p:cTn>
                              </p:par>
                              <p:par>
                                <p:cTn id="88" presetID="51" presetClass="entr" presetSubtype="0" fill="hold" grpId="0" nodeType="with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fade">
                                      <p:cBhvr>
                                        <p:cTn id="90" dur="770" decel="100000"/>
                                        <p:tgtEl>
                                          <p:spTgt spid="16"/>
                                        </p:tgtEl>
                                      </p:cBhvr>
                                    </p:animEffect>
                                    <p:animScale>
                                      <p:cBhvr>
                                        <p:cTn id="91" dur="770" decel="100000"/>
                                        <p:tgtEl>
                                          <p:spTgt spid="16"/>
                                        </p:tgtEl>
                                      </p:cBhvr>
                                      <p:from x="10000" y="10000"/>
                                      <p:to x="200000" y="450000"/>
                                    </p:animScale>
                                    <p:animScale>
                                      <p:cBhvr>
                                        <p:cTn id="92" dur="1230" accel="100000" fill="hold">
                                          <p:stCondLst>
                                            <p:cond delay="770"/>
                                          </p:stCondLst>
                                        </p:cTn>
                                        <p:tgtEl>
                                          <p:spTgt spid="16"/>
                                        </p:tgtEl>
                                      </p:cBhvr>
                                      <p:from x="200000" y="450000"/>
                                      <p:to x="100000" y="100000"/>
                                    </p:animScale>
                                    <p:set>
                                      <p:cBhvr>
                                        <p:cTn id="93" dur="770" fill="hold"/>
                                        <p:tgtEl>
                                          <p:spTgt spid="16"/>
                                        </p:tgtEl>
                                        <p:attrNameLst>
                                          <p:attrName>ppt_x</p:attrName>
                                        </p:attrNameLst>
                                      </p:cBhvr>
                                      <p:to>
                                        <p:strVal val="(0.5)"/>
                                      </p:to>
                                    </p:set>
                                    <p:anim from="(0.5)" to="(#ppt_x)" calcmode="lin" valueType="num">
                                      <p:cBhvr>
                                        <p:cTn id="94" dur="1230" accel="100000" fill="hold">
                                          <p:stCondLst>
                                            <p:cond delay="770"/>
                                          </p:stCondLst>
                                        </p:cTn>
                                        <p:tgtEl>
                                          <p:spTgt spid="16"/>
                                        </p:tgtEl>
                                        <p:attrNameLst>
                                          <p:attrName>ppt_x</p:attrName>
                                        </p:attrNameLst>
                                      </p:cBhvr>
                                    </p:anim>
                                    <p:set>
                                      <p:cBhvr>
                                        <p:cTn id="95" dur="770" fill="hold"/>
                                        <p:tgtEl>
                                          <p:spTgt spid="16"/>
                                        </p:tgtEl>
                                        <p:attrNameLst>
                                          <p:attrName>ppt_y</p:attrName>
                                        </p:attrNameLst>
                                      </p:cBhvr>
                                      <p:to>
                                        <p:strVal val="(#ppt_y+0.4)"/>
                                      </p:to>
                                    </p:set>
                                    <p:anim from="(#ppt_y+0.4)" to="(#ppt_y)" calcmode="lin" valueType="num">
                                      <p:cBhvr>
                                        <p:cTn id="96" dur="1230" accel="100000" fill="hold">
                                          <p:stCondLst>
                                            <p:cond delay="770"/>
                                          </p:stCondLst>
                                        </p:cTn>
                                        <p:tgtEl>
                                          <p:spTgt spid="16"/>
                                        </p:tgtEl>
                                        <p:attrNameLst>
                                          <p:attrName>ppt_y</p:attrName>
                                        </p:attrNameLst>
                                      </p:cBhvr>
                                    </p:anim>
                                  </p:childTnLst>
                                </p:cTn>
                              </p:par>
                            </p:childTnLst>
                          </p:cTn>
                        </p:par>
                      </p:childTnLst>
                    </p:cTn>
                  </p:par>
                  <p:par>
                    <p:cTn id="97" fill="hold" nodeType="clickPar">
                      <p:stCondLst>
                        <p:cond delay="indefinite"/>
                      </p:stCondLst>
                      <p:childTnLst>
                        <p:par>
                          <p:cTn id="98" fill="hold" nodeType="withGroup">
                            <p:stCondLst>
                              <p:cond delay="0"/>
                            </p:stCondLst>
                            <p:childTnLst>
                              <p:par>
                                <p:cTn id="99" presetID="51" presetClass="entr" presetSubtype="0" fill="hold" grpId="0" nodeType="clickEffect">
                                  <p:stCondLst>
                                    <p:cond delay="0"/>
                                  </p:stCondLst>
                                  <p:childTnLst>
                                    <p:set>
                                      <p:cBhvr>
                                        <p:cTn id="100" dur="1" fill="hold">
                                          <p:stCondLst>
                                            <p:cond delay="0"/>
                                          </p:stCondLst>
                                        </p:cTn>
                                        <p:tgtEl>
                                          <p:spTgt spid="15"/>
                                        </p:tgtEl>
                                        <p:attrNameLst>
                                          <p:attrName>style.visibility</p:attrName>
                                        </p:attrNameLst>
                                      </p:cBhvr>
                                      <p:to>
                                        <p:strVal val="visible"/>
                                      </p:to>
                                    </p:set>
                                    <p:animEffect transition="in" filter="fade">
                                      <p:cBhvr>
                                        <p:cTn id="101" dur="770" decel="100000"/>
                                        <p:tgtEl>
                                          <p:spTgt spid="15"/>
                                        </p:tgtEl>
                                      </p:cBhvr>
                                    </p:animEffect>
                                    <p:animScale>
                                      <p:cBhvr>
                                        <p:cTn id="102" dur="770" decel="100000"/>
                                        <p:tgtEl>
                                          <p:spTgt spid="15"/>
                                        </p:tgtEl>
                                      </p:cBhvr>
                                      <p:from x="10000" y="10000"/>
                                      <p:to x="200000" y="450000"/>
                                    </p:animScale>
                                    <p:animScale>
                                      <p:cBhvr>
                                        <p:cTn id="103" dur="1230" accel="100000" fill="hold">
                                          <p:stCondLst>
                                            <p:cond delay="770"/>
                                          </p:stCondLst>
                                        </p:cTn>
                                        <p:tgtEl>
                                          <p:spTgt spid="15"/>
                                        </p:tgtEl>
                                      </p:cBhvr>
                                      <p:from x="200000" y="450000"/>
                                      <p:to x="100000" y="100000"/>
                                    </p:animScale>
                                    <p:set>
                                      <p:cBhvr>
                                        <p:cTn id="104" dur="770" fill="hold"/>
                                        <p:tgtEl>
                                          <p:spTgt spid="15"/>
                                        </p:tgtEl>
                                        <p:attrNameLst>
                                          <p:attrName>ppt_x</p:attrName>
                                        </p:attrNameLst>
                                      </p:cBhvr>
                                      <p:to>
                                        <p:strVal val="(0.5)"/>
                                      </p:to>
                                    </p:set>
                                    <p:anim from="(0.5)" to="(#ppt_x)" calcmode="lin" valueType="num">
                                      <p:cBhvr>
                                        <p:cTn id="105" dur="1230" accel="100000" fill="hold">
                                          <p:stCondLst>
                                            <p:cond delay="770"/>
                                          </p:stCondLst>
                                        </p:cTn>
                                        <p:tgtEl>
                                          <p:spTgt spid="15"/>
                                        </p:tgtEl>
                                        <p:attrNameLst>
                                          <p:attrName>ppt_x</p:attrName>
                                        </p:attrNameLst>
                                      </p:cBhvr>
                                    </p:anim>
                                    <p:set>
                                      <p:cBhvr>
                                        <p:cTn id="106" dur="770" fill="hold"/>
                                        <p:tgtEl>
                                          <p:spTgt spid="15"/>
                                        </p:tgtEl>
                                        <p:attrNameLst>
                                          <p:attrName>ppt_y</p:attrName>
                                        </p:attrNameLst>
                                      </p:cBhvr>
                                      <p:to>
                                        <p:strVal val="(#ppt_y+0.4)"/>
                                      </p:to>
                                    </p:set>
                                    <p:anim from="(#ppt_y+0.4)" to="(#ppt_y)" calcmode="lin" valueType="num">
                                      <p:cBhvr>
                                        <p:cTn id="107" dur="1230" accel="100000" fill="hold">
                                          <p:stCondLst>
                                            <p:cond delay="770"/>
                                          </p:stCondLst>
                                        </p:cTn>
                                        <p:tgtEl>
                                          <p:spTgt spid="15"/>
                                        </p:tgtEl>
                                        <p:attrNameLst>
                                          <p:attrName>ppt_y</p:attrName>
                                        </p:attrNameLst>
                                      </p:cBhvr>
                                    </p:anim>
                                  </p:childTnLst>
                                </p:cTn>
                              </p:par>
                              <p:par>
                                <p:cTn id="108" presetID="51" presetClass="entr" presetSubtype="0" fill="hold" grpId="0" nodeType="withEffect">
                                  <p:stCondLst>
                                    <p:cond delay="0"/>
                                  </p:stCondLst>
                                  <p:childTnLst>
                                    <p:set>
                                      <p:cBhvr>
                                        <p:cTn id="109" dur="1" fill="hold">
                                          <p:stCondLst>
                                            <p:cond delay="0"/>
                                          </p:stCondLst>
                                        </p:cTn>
                                        <p:tgtEl>
                                          <p:spTgt spid="11"/>
                                        </p:tgtEl>
                                        <p:attrNameLst>
                                          <p:attrName>style.visibility</p:attrName>
                                        </p:attrNameLst>
                                      </p:cBhvr>
                                      <p:to>
                                        <p:strVal val="visible"/>
                                      </p:to>
                                    </p:set>
                                    <p:animEffect transition="in" filter="fade">
                                      <p:cBhvr>
                                        <p:cTn id="110" dur="770" decel="100000"/>
                                        <p:tgtEl>
                                          <p:spTgt spid="11"/>
                                        </p:tgtEl>
                                      </p:cBhvr>
                                    </p:animEffect>
                                    <p:animScale>
                                      <p:cBhvr>
                                        <p:cTn id="111" dur="770" decel="100000"/>
                                        <p:tgtEl>
                                          <p:spTgt spid="11"/>
                                        </p:tgtEl>
                                      </p:cBhvr>
                                      <p:from x="10000" y="10000"/>
                                      <p:to x="200000" y="450000"/>
                                    </p:animScale>
                                    <p:animScale>
                                      <p:cBhvr>
                                        <p:cTn id="112" dur="1230" accel="100000" fill="hold">
                                          <p:stCondLst>
                                            <p:cond delay="770"/>
                                          </p:stCondLst>
                                        </p:cTn>
                                        <p:tgtEl>
                                          <p:spTgt spid="11"/>
                                        </p:tgtEl>
                                      </p:cBhvr>
                                      <p:from x="200000" y="450000"/>
                                      <p:to x="100000" y="100000"/>
                                    </p:animScale>
                                    <p:set>
                                      <p:cBhvr>
                                        <p:cTn id="113" dur="770" fill="hold"/>
                                        <p:tgtEl>
                                          <p:spTgt spid="11"/>
                                        </p:tgtEl>
                                        <p:attrNameLst>
                                          <p:attrName>ppt_x</p:attrName>
                                        </p:attrNameLst>
                                      </p:cBhvr>
                                      <p:to>
                                        <p:strVal val="(0.5)"/>
                                      </p:to>
                                    </p:set>
                                    <p:anim from="(0.5)" to="(#ppt_x)" calcmode="lin" valueType="num">
                                      <p:cBhvr>
                                        <p:cTn id="114" dur="1230" accel="100000" fill="hold">
                                          <p:stCondLst>
                                            <p:cond delay="770"/>
                                          </p:stCondLst>
                                        </p:cTn>
                                        <p:tgtEl>
                                          <p:spTgt spid="11"/>
                                        </p:tgtEl>
                                        <p:attrNameLst>
                                          <p:attrName>ppt_x</p:attrName>
                                        </p:attrNameLst>
                                      </p:cBhvr>
                                    </p:anim>
                                    <p:set>
                                      <p:cBhvr>
                                        <p:cTn id="115" dur="770" fill="hold"/>
                                        <p:tgtEl>
                                          <p:spTgt spid="11"/>
                                        </p:tgtEl>
                                        <p:attrNameLst>
                                          <p:attrName>ppt_y</p:attrName>
                                        </p:attrNameLst>
                                      </p:cBhvr>
                                      <p:to>
                                        <p:strVal val="(#ppt_y+0.4)"/>
                                      </p:to>
                                    </p:set>
                                    <p:anim from="(#ppt_y+0.4)" to="(#ppt_y)" calcmode="lin" valueType="num">
                                      <p:cBhvr>
                                        <p:cTn id="116" dur="1230" accel="100000" fill="hold">
                                          <p:stCondLst>
                                            <p:cond delay="770"/>
                                          </p:stCondLst>
                                        </p:cTn>
                                        <p:tgtEl>
                                          <p:spTgt spid="11"/>
                                        </p:tgtEl>
                                        <p:attrNameLst>
                                          <p:attrName>ppt_y</p:attrName>
                                        </p:attrNameLst>
                                      </p:cBhvr>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51" presetClass="entr" presetSubtype="0" fill="hold" grpId="0" nodeType="clickEffect">
                                  <p:stCondLst>
                                    <p:cond delay="0"/>
                                  </p:stCondLst>
                                  <p:childTnLst>
                                    <p:set>
                                      <p:cBhvr>
                                        <p:cTn id="120" dur="1" fill="hold">
                                          <p:stCondLst>
                                            <p:cond delay="0"/>
                                          </p:stCondLst>
                                        </p:cTn>
                                        <p:tgtEl>
                                          <p:spTgt spid="21"/>
                                        </p:tgtEl>
                                        <p:attrNameLst>
                                          <p:attrName>style.visibility</p:attrName>
                                        </p:attrNameLst>
                                      </p:cBhvr>
                                      <p:to>
                                        <p:strVal val="visible"/>
                                      </p:to>
                                    </p:set>
                                    <p:animEffect transition="in" filter="fade">
                                      <p:cBhvr>
                                        <p:cTn id="121" dur="770" decel="100000"/>
                                        <p:tgtEl>
                                          <p:spTgt spid="21"/>
                                        </p:tgtEl>
                                      </p:cBhvr>
                                    </p:animEffect>
                                    <p:animScale>
                                      <p:cBhvr>
                                        <p:cTn id="122" dur="770" decel="100000"/>
                                        <p:tgtEl>
                                          <p:spTgt spid="21"/>
                                        </p:tgtEl>
                                      </p:cBhvr>
                                      <p:from x="10000" y="10000"/>
                                      <p:to x="200000" y="450000"/>
                                    </p:animScale>
                                    <p:animScale>
                                      <p:cBhvr>
                                        <p:cTn id="123" dur="1230" accel="100000" fill="hold">
                                          <p:stCondLst>
                                            <p:cond delay="770"/>
                                          </p:stCondLst>
                                        </p:cTn>
                                        <p:tgtEl>
                                          <p:spTgt spid="21"/>
                                        </p:tgtEl>
                                      </p:cBhvr>
                                      <p:from x="200000" y="450000"/>
                                      <p:to x="100000" y="100000"/>
                                    </p:animScale>
                                    <p:set>
                                      <p:cBhvr>
                                        <p:cTn id="124" dur="770" fill="hold"/>
                                        <p:tgtEl>
                                          <p:spTgt spid="21"/>
                                        </p:tgtEl>
                                        <p:attrNameLst>
                                          <p:attrName>ppt_x</p:attrName>
                                        </p:attrNameLst>
                                      </p:cBhvr>
                                      <p:to>
                                        <p:strVal val="(0.5)"/>
                                      </p:to>
                                    </p:set>
                                    <p:anim from="(0.5)" to="(#ppt_x)" calcmode="lin" valueType="num">
                                      <p:cBhvr>
                                        <p:cTn id="125" dur="1230" accel="100000" fill="hold">
                                          <p:stCondLst>
                                            <p:cond delay="770"/>
                                          </p:stCondLst>
                                        </p:cTn>
                                        <p:tgtEl>
                                          <p:spTgt spid="21"/>
                                        </p:tgtEl>
                                        <p:attrNameLst>
                                          <p:attrName>ppt_x</p:attrName>
                                        </p:attrNameLst>
                                      </p:cBhvr>
                                    </p:anim>
                                    <p:set>
                                      <p:cBhvr>
                                        <p:cTn id="126" dur="770" fill="hold"/>
                                        <p:tgtEl>
                                          <p:spTgt spid="21"/>
                                        </p:tgtEl>
                                        <p:attrNameLst>
                                          <p:attrName>ppt_y</p:attrName>
                                        </p:attrNameLst>
                                      </p:cBhvr>
                                      <p:to>
                                        <p:strVal val="(#ppt_y+0.4)"/>
                                      </p:to>
                                    </p:set>
                                    <p:anim from="(#ppt_y+0.4)" to="(#ppt_y)" calcmode="lin" valueType="num">
                                      <p:cBhvr>
                                        <p:cTn id="127" dur="1230" accel="100000" fill="hold">
                                          <p:stCondLst>
                                            <p:cond delay="770"/>
                                          </p:stCondLst>
                                        </p:cTn>
                                        <p:tgtEl>
                                          <p:spTgt spid="21"/>
                                        </p:tgtEl>
                                        <p:attrNameLst>
                                          <p:attrName>ppt_y</p:attrName>
                                        </p:attrNameLst>
                                      </p:cBhvr>
                                    </p:anim>
                                  </p:childTnLst>
                                </p:cTn>
                              </p:par>
                              <p:par>
                                <p:cTn id="128" presetID="51" presetClass="entr" presetSubtype="0" fill="hold" grpId="0" nodeType="withEffect">
                                  <p:stCondLst>
                                    <p:cond delay="0"/>
                                  </p:stCondLst>
                                  <p:childTnLst>
                                    <p:set>
                                      <p:cBhvr>
                                        <p:cTn id="129" dur="1" fill="hold">
                                          <p:stCondLst>
                                            <p:cond delay="0"/>
                                          </p:stCondLst>
                                        </p:cTn>
                                        <p:tgtEl>
                                          <p:spTgt spid="20"/>
                                        </p:tgtEl>
                                        <p:attrNameLst>
                                          <p:attrName>style.visibility</p:attrName>
                                        </p:attrNameLst>
                                      </p:cBhvr>
                                      <p:to>
                                        <p:strVal val="visible"/>
                                      </p:to>
                                    </p:set>
                                    <p:animEffect transition="in" filter="fade">
                                      <p:cBhvr>
                                        <p:cTn id="130" dur="770" decel="100000"/>
                                        <p:tgtEl>
                                          <p:spTgt spid="20"/>
                                        </p:tgtEl>
                                      </p:cBhvr>
                                    </p:animEffect>
                                    <p:animScale>
                                      <p:cBhvr>
                                        <p:cTn id="131" dur="770" decel="100000"/>
                                        <p:tgtEl>
                                          <p:spTgt spid="20"/>
                                        </p:tgtEl>
                                      </p:cBhvr>
                                      <p:from x="10000" y="10000"/>
                                      <p:to x="200000" y="450000"/>
                                    </p:animScale>
                                    <p:animScale>
                                      <p:cBhvr>
                                        <p:cTn id="132" dur="1230" accel="100000" fill="hold">
                                          <p:stCondLst>
                                            <p:cond delay="770"/>
                                          </p:stCondLst>
                                        </p:cTn>
                                        <p:tgtEl>
                                          <p:spTgt spid="20"/>
                                        </p:tgtEl>
                                      </p:cBhvr>
                                      <p:from x="200000" y="450000"/>
                                      <p:to x="100000" y="100000"/>
                                    </p:animScale>
                                    <p:set>
                                      <p:cBhvr>
                                        <p:cTn id="133" dur="770" fill="hold"/>
                                        <p:tgtEl>
                                          <p:spTgt spid="20"/>
                                        </p:tgtEl>
                                        <p:attrNameLst>
                                          <p:attrName>ppt_x</p:attrName>
                                        </p:attrNameLst>
                                      </p:cBhvr>
                                      <p:to>
                                        <p:strVal val="(0.5)"/>
                                      </p:to>
                                    </p:set>
                                    <p:anim from="(0.5)" to="(#ppt_x)" calcmode="lin" valueType="num">
                                      <p:cBhvr>
                                        <p:cTn id="134" dur="1230" accel="100000" fill="hold">
                                          <p:stCondLst>
                                            <p:cond delay="770"/>
                                          </p:stCondLst>
                                        </p:cTn>
                                        <p:tgtEl>
                                          <p:spTgt spid="20"/>
                                        </p:tgtEl>
                                        <p:attrNameLst>
                                          <p:attrName>ppt_x</p:attrName>
                                        </p:attrNameLst>
                                      </p:cBhvr>
                                    </p:anim>
                                    <p:set>
                                      <p:cBhvr>
                                        <p:cTn id="135" dur="770" fill="hold"/>
                                        <p:tgtEl>
                                          <p:spTgt spid="20"/>
                                        </p:tgtEl>
                                        <p:attrNameLst>
                                          <p:attrName>ppt_y</p:attrName>
                                        </p:attrNameLst>
                                      </p:cBhvr>
                                      <p:to>
                                        <p:strVal val="(#ppt_y+0.4)"/>
                                      </p:to>
                                    </p:set>
                                    <p:anim from="(#ppt_y+0.4)" to="(#ppt_y)" calcmode="lin" valueType="num">
                                      <p:cBhvr>
                                        <p:cTn id="136" dur="1230" accel="100000" fill="hold">
                                          <p:stCondLst>
                                            <p:cond delay="770"/>
                                          </p:stCondLst>
                                        </p:cTn>
                                        <p:tgtEl>
                                          <p:spTgt spid="2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5" grpId="0" animBg="1"/>
      <p:bldP spid="16" grpId="0" animBg="1"/>
      <p:bldP spid="18" grpId="0" animBg="1"/>
      <p:bldP spid="19" grpId="0" animBg="1"/>
      <p:bldP spid="6" grpId="0" animBg="1"/>
      <p:bldP spid="20" grpId="0" animBg="1"/>
      <p:bldP spid="21" grpId="0" animBg="1"/>
      <p:bldP spid="14" grpId="0" animBg="1"/>
      <p:bldP spid="1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944D90D3-37A1-CB52-3942-954B84B209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3D852286-96C3-5093-6E36-68E1103CD5A3}"/>
              </a:ext>
            </a:extLst>
          </p:cNvPr>
          <p:cNvSpPr/>
          <p:nvPr/>
        </p:nvSpPr>
        <p:spPr>
          <a:xfrm>
            <a:off x="1524000" y="836614"/>
            <a:ext cx="971550" cy="60213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a:extLst>
              <a:ext uri="{FF2B5EF4-FFF2-40B4-BE49-F238E27FC236}">
                <a16:creationId xmlns:a16="http://schemas.microsoft.com/office/drawing/2014/main" id="{2532B207-9AF3-E3AA-5C4E-46EA0F7DE38D}"/>
              </a:ext>
            </a:extLst>
          </p:cNvPr>
          <p:cNvSpPr/>
          <p:nvPr/>
        </p:nvSpPr>
        <p:spPr>
          <a:xfrm>
            <a:off x="2495551" y="836614"/>
            <a:ext cx="1008063" cy="60213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a:extLst>
              <a:ext uri="{FF2B5EF4-FFF2-40B4-BE49-F238E27FC236}">
                <a16:creationId xmlns:a16="http://schemas.microsoft.com/office/drawing/2014/main" id="{009C3D3C-57F5-304E-C533-A776CBF6B93E}"/>
              </a:ext>
            </a:extLst>
          </p:cNvPr>
          <p:cNvSpPr/>
          <p:nvPr/>
        </p:nvSpPr>
        <p:spPr>
          <a:xfrm>
            <a:off x="6600825" y="836614"/>
            <a:ext cx="863600" cy="60213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ounded Rectangular Callout 9">
            <a:extLst>
              <a:ext uri="{FF2B5EF4-FFF2-40B4-BE49-F238E27FC236}">
                <a16:creationId xmlns:a16="http://schemas.microsoft.com/office/drawing/2014/main" id="{8D5B23B9-E11A-A80C-56D3-8EBCD4D1D4EA}"/>
              </a:ext>
            </a:extLst>
          </p:cNvPr>
          <p:cNvSpPr/>
          <p:nvPr/>
        </p:nvSpPr>
        <p:spPr>
          <a:xfrm>
            <a:off x="1703388" y="2636838"/>
            <a:ext cx="1700212" cy="3313112"/>
          </a:xfrm>
          <a:prstGeom prst="wedgeRoundRectCallout">
            <a:avLst>
              <a:gd name="adj1" fmla="val -4338"/>
              <a:gd name="adj2" fmla="val -549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sz="1400" b="1" dirty="0"/>
              <a:t>Se completează localitățile de rezidență ale instituției promotoare și ale instituției gazdă din statul beneficiar </a:t>
            </a:r>
            <a:endParaRPr lang="en-US" sz="1400" b="1" dirty="0"/>
          </a:p>
        </p:txBody>
      </p:sp>
      <p:sp>
        <p:nvSpPr>
          <p:cNvPr id="11" name="Oval 10">
            <a:extLst>
              <a:ext uri="{FF2B5EF4-FFF2-40B4-BE49-F238E27FC236}">
                <a16:creationId xmlns:a16="http://schemas.microsoft.com/office/drawing/2014/main" id="{88B32900-FBF8-C384-D52B-EFA9F860804A}"/>
              </a:ext>
            </a:extLst>
          </p:cNvPr>
          <p:cNvSpPr/>
          <p:nvPr/>
        </p:nvSpPr>
        <p:spPr>
          <a:xfrm>
            <a:off x="3503613" y="836614"/>
            <a:ext cx="1079500" cy="60213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a:extLst>
              <a:ext uri="{FF2B5EF4-FFF2-40B4-BE49-F238E27FC236}">
                <a16:creationId xmlns:a16="http://schemas.microsoft.com/office/drawing/2014/main" id="{C46CDDEC-69B1-EE59-4981-D841B49AD1FC}"/>
              </a:ext>
            </a:extLst>
          </p:cNvPr>
          <p:cNvSpPr/>
          <p:nvPr/>
        </p:nvSpPr>
        <p:spPr>
          <a:xfrm>
            <a:off x="4656139" y="836614"/>
            <a:ext cx="1152525" cy="60213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ounded Rectangular Callout 13">
            <a:extLst>
              <a:ext uri="{FF2B5EF4-FFF2-40B4-BE49-F238E27FC236}">
                <a16:creationId xmlns:a16="http://schemas.microsoft.com/office/drawing/2014/main" id="{19BE9B1B-7189-123A-D098-7FB3257CF6B1}"/>
              </a:ext>
            </a:extLst>
          </p:cNvPr>
          <p:cNvSpPr/>
          <p:nvPr/>
        </p:nvSpPr>
        <p:spPr>
          <a:xfrm>
            <a:off x="4800601" y="2708276"/>
            <a:ext cx="1266825" cy="3313113"/>
          </a:xfrm>
          <a:prstGeom prst="wedgeRoundRectCallout">
            <a:avLst>
              <a:gd name="adj1" fmla="val -6900"/>
              <a:gd name="adj2" fmla="val -881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sz="1400" b="1" dirty="0"/>
              <a:t>Se completează numărul de zile călătorie de la localitatea de rezidență la localitatea de primire</a:t>
            </a:r>
          </a:p>
          <a:p>
            <a:pPr algn="ctr">
              <a:defRPr/>
            </a:pPr>
            <a:endParaRPr lang="en-US" sz="1400" b="1" dirty="0"/>
          </a:p>
        </p:txBody>
      </p:sp>
      <p:sp>
        <p:nvSpPr>
          <p:cNvPr id="12" name="Rounded Rectangular Callout 11">
            <a:extLst>
              <a:ext uri="{FF2B5EF4-FFF2-40B4-BE49-F238E27FC236}">
                <a16:creationId xmlns:a16="http://schemas.microsoft.com/office/drawing/2014/main" id="{915DCBDA-1285-00CA-5814-D85D63ED6BE6}"/>
              </a:ext>
            </a:extLst>
          </p:cNvPr>
          <p:cNvSpPr/>
          <p:nvPr/>
        </p:nvSpPr>
        <p:spPr>
          <a:xfrm>
            <a:off x="3503614" y="2708276"/>
            <a:ext cx="1266825" cy="3313113"/>
          </a:xfrm>
          <a:prstGeom prst="wedgeRoundRectCallout">
            <a:avLst>
              <a:gd name="adj1" fmla="val -6900"/>
              <a:gd name="adj2" fmla="val -881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sz="1400" b="1" dirty="0"/>
              <a:t>Se completează numărul de zile de lucru efectiv din vizita de studiu.</a:t>
            </a:r>
          </a:p>
          <a:p>
            <a:pPr algn="ctr">
              <a:defRPr/>
            </a:pPr>
            <a:endParaRPr lang="en-US" sz="1400" b="1" dirty="0"/>
          </a:p>
        </p:txBody>
      </p:sp>
      <p:sp>
        <p:nvSpPr>
          <p:cNvPr id="15" name="Rounded Rectangular Callout 14">
            <a:extLst>
              <a:ext uri="{FF2B5EF4-FFF2-40B4-BE49-F238E27FC236}">
                <a16:creationId xmlns:a16="http://schemas.microsoft.com/office/drawing/2014/main" id="{062B4B8B-AE45-EBF4-ABE3-BE75F1554F3E}"/>
              </a:ext>
            </a:extLst>
          </p:cNvPr>
          <p:cNvSpPr/>
          <p:nvPr/>
        </p:nvSpPr>
        <p:spPr>
          <a:xfrm>
            <a:off x="7464426" y="1700213"/>
            <a:ext cx="1410633" cy="3006258"/>
          </a:xfrm>
          <a:prstGeom prst="wedgeRoundRectCallout">
            <a:avLst>
              <a:gd name="adj1" fmla="val 8129"/>
              <a:gd name="adj2" fmla="val -942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1" dirty="0"/>
          </a:p>
          <a:p>
            <a:pPr algn="ctr">
              <a:defRPr/>
            </a:pPr>
            <a:r>
              <a:rPr lang="ro-RO" sz="1400" b="1" dirty="0"/>
              <a:t>Se mentioneaza certificatele de participare si documentele Mobilitate Europass</a:t>
            </a:r>
          </a:p>
          <a:p>
            <a:pPr algn="ctr">
              <a:defRPr/>
            </a:pPr>
            <a:endParaRPr lang="ro-RO" sz="1400" b="1" dirty="0"/>
          </a:p>
          <a:p>
            <a:pPr algn="ctr">
              <a:defRPr/>
            </a:pPr>
            <a:endParaRPr lang="en-US" sz="1400" b="1" dirty="0"/>
          </a:p>
        </p:txBody>
      </p:sp>
      <p:sp>
        <p:nvSpPr>
          <p:cNvPr id="16" name="Oval 15">
            <a:extLst>
              <a:ext uri="{FF2B5EF4-FFF2-40B4-BE49-F238E27FC236}">
                <a16:creationId xmlns:a16="http://schemas.microsoft.com/office/drawing/2014/main" id="{77F5687F-F0BE-E604-295D-981C075E6545}"/>
              </a:ext>
            </a:extLst>
          </p:cNvPr>
          <p:cNvSpPr/>
          <p:nvPr/>
        </p:nvSpPr>
        <p:spPr>
          <a:xfrm>
            <a:off x="7464426" y="836614"/>
            <a:ext cx="1223963" cy="60213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ounded Rectangular Callout 7">
            <a:extLst>
              <a:ext uri="{FF2B5EF4-FFF2-40B4-BE49-F238E27FC236}">
                <a16:creationId xmlns:a16="http://schemas.microsoft.com/office/drawing/2014/main" id="{BD6B73D0-9DD3-7665-62E0-2B243F5C84FB}"/>
              </a:ext>
            </a:extLst>
          </p:cNvPr>
          <p:cNvSpPr/>
          <p:nvPr/>
        </p:nvSpPr>
        <p:spPr>
          <a:xfrm>
            <a:off x="6311900" y="3429001"/>
            <a:ext cx="1296988" cy="2447925"/>
          </a:xfrm>
          <a:prstGeom prst="wedgeRoundRectCallout">
            <a:avLst>
              <a:gd name="adj1" fmla="val 3172"/>
              <a:gd name="adj2" fmla="val -13771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t>Se </a:t>
            </a:r>
            <a:r>
              <a:rPr lang="en-US" sz="1400" b="1" dirty="0" err="1"/>
              <a:t>completeaza</a:t>
            </a:r>
            <a:r>
              <a:rPr lang="en-US" sz="1400" b="1" dirty="0"/>
              <a:t> </a:t>
            </a:r>
            <a:r>
              <a:rPr lang="en-US" sz="1400" b="1" dirty="0" err="1"/>
              <a:t>cheltuielile</a:t>
            </a:r>
            <a:r>
              <a:rPr lang="en-US" sz="1400" b="1" dirty="0"/>
              <a:t> </a:t>
            </a:r>
            <a:r>
              <a:rPr lang="en-US" sz="1400" b="1" dirty="0" err="1"/>
              <a:t>facute</a:t>
            </a:r>
            <a:r>
              <a:rPr lang="en-US" sz="1400" b="1" dirty="0"/>
              <a:t> </a:t>
            </a:r>
            <a:r>
              <a:rPr lang="en-US" sz="1400" b="1" dirty="0" err="1"/>
              <a:t>pentru</a:t>
            </a:r>
            <a:r>
              <a:rPr lang="en-US" sz="1400" b="1" dirty="0"/>
              <a:t> </a:t>
            </a:r>
            <a:r>
              <a:rPr lang="en-US" sz="1400" b="1" dirty="0" err="1"/>
              <a:t>sprijinul</a:t>
            </a:r>
            <a:r>
              <a:rPr lang="en-US" sz="1400" b="1" dirty="0"/>
              <a:t> individual </a:t>
            </a:r>
            <a:r>
              <a:rPr lang="en-US" sz="1400" b="1" dirty="0" err="1"/>
              <a:t>pana</a:t>
            </a:r>
            <a:r>
              <a:rPr lang="en-US" sz="1400" b="1" dirty="0"/>
              <a:t> la data </a:t>
            </a:r>
            <a:r>
              <a:rPr lang="en-US" sz="1400" b="1" dirty="0" err="1"/>
              <a:t>raportarii</a:t>
            </a:r>
            <a:endParaRPr lang="en-US" sz="14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70" decel="100000"/>
                                        <p:tgtEl>
                                          <p:spTgt spid="5"/>
                                        </p:tgtEl>
                                      </p:cBhvr>
                                    </p:animEffect>
                                    <p:animScale>
                                      <p:cBhvr>
                                        <p:cTn id="8" dur="770" decel="100000"/>
                                        <p:tgtEl>
                                          <p:spTgt spid="5"/>
                                        </p:tgtEl>
                                      </p:cBhvr>
                                      <p:from x="10000" y="10000"/>
                                      <p:to x="200000" y="450000"/>
                                    </p:animScale>
                                    <p:animScale>
                                      <p:cBhvr>
                                        <p:cTn id="9" dur="1230" accel="100000" fill="hold">
                                          <p:stCondLst>
                                            <p:cond delay="770"/>
                                          </p:stCondLst>
                                        </p:cTn>
                                        <p:tgtEl>
                                          <p:spTgt spid="5"/>
                                        </p:tgtEl>
                                      </p:cBhvr>
                                      <p:from x="200000" y="450000"/>
                                      <p:to x="100000" y="100000"/>
                                    </p:animScale>
                                    <p:set>
                                      <p:cBhvr>
                                        <p:cTn id="10" dur="770" fill="hold"/>
                                        <p:tgtEl>
                                          <p:spTgt spid="5"/>
                                        </p:tgtEl>
                                        <p:attrNameLst>
                                          <p:attrName>ppt_x</p:attrName>
                                        </p:attrNameLst>
                                      </p:cBhvr>
                                      <p:to>
                                        <p:strVal val="(0.5)"/>
                                      </p:to>
                                    </p:set>
                                    <p:anim from="(0.5)" to="(#ppt_x)" calcmode="lin" valueType="num">
                                      <p:cBhvr>
                                        <p:cTn id="11" dur="1230" accel="100000" fill="hold">
                                          <p:stCondLst>
                                            <p:cond delay="770"/>
                                          </p:stCondLst>
                                        </p:cTn>
                                        <p:tgtEl>
                                          <p:spTgt spid="5"/>
                                        </p:tgtEl>
                                        <p:attrNameLst>
                                          <p:attrName>ppt_x</p:attrName>
                                        </p:attrNameLst>
                                      </p:cBhvr>
                                    </p:anim>
                                    <p:set>
                                      <p:cBhvr>
                                        <p:cTn id="12" dur="770" fill="hold"/>
                                        <p:tgtEl>
                                          <p:spTgt spid="5"/>
                                        </p:tgtEl>
                                        <p:attrNameLst>
                                          <p:attrName>ppt_y</p:attrName>
                                        </p:attrNameLst>
                                      </p:cBhvr>
                                      <p:to>
                                        <p:strVal val="(#ppt_y+0.4)"/>
                                      </p:to>
                                    </p:set>
                                    <p:anim from="(#ppt_y+0.4)" to="(#ppt_y)" calcmode="lin" valueType="num">
                                      <p:cBhvr>
                                        <p:cTn id="13" dur="1230" accel="100000" fill="hold">
                                          <p:stCondLst>
                                            <p:cond delay="770"/>
                                          </p:stCondLst>
                                        </p:cTn>
                                        <p:tgtEl>
                                          <p:spTgt spid="5"/>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770" decel="100000"/>
                                        <p:tgtEl>
                                          <p:spTgt spid="7"/>
                                        </p:tgtEl>
                                      </p:cBhvr>
                                    </p:animEffect>
                                    <p:animScale>
                                      <p:cBhvr>
                                        <p:cTn id="17" dur="770" decel="100000"/>
                                        <p:tgtEl>
                                          <p:spTgt spid="7"/>
                                        </p:tgtEl>
                                      </p:cBhvr>
                                      <p:from x="10000" y="10000"/>
                                      <p:to x="200000" y="450000"/>
                                    </p:animScale>
                                    <p:animScale>
                                      <p:cBhvr>
                                        <p:cTn id="18" dur="1230" accel="100000" fill="hold">
                                          <p:stCondLst>
                                            <p:cond delay="770"/>
                                          </p:stCondLst>
                                        </p:cTn>
                                        <p:tgtEl>
                                          <p:spTgt spid="7"/>
                                        </p:tgtEl>
                                      </p:cBhvr>
                                      <p:from x="200000" y="450000"/>
                                      <p:to x="100000" y="100000"/>
                                    </p:animScale>
                                    <p:set>
                                      <p:cBhvr>
                                        <p:cTn id="19" dur="770" fill="hold"/>
                                        <p:tgtEl>
                                          <p:spTgt spid="7"/>
                                        </p:tgtEl>
                                        <p:attrNameLst>
                                          <p:attrName>ppt_x</p:attrName>
                                        </p:attrNameLst>
                                      </p:cBhvr>
                                      <p:to>
                                        <p:strVal val="(0.5)"/>
                                      </p:to>
                                    </p:set>
                                    <p:anim from="(0.5)" to="(#ppt_x)" calcmode="lin" valueType="num">
                                      <p:cBhvr>
                                        <p:cTn id="20" dur="1230" accel="100000" fill="hold">
                                          <p:stCondLst>
                                            <p:cond delay="770"/>
                                          </p:stCondLst>
                                        </p:cTn>
                                        <p:tgtEl>
                                          <p:spTgt spid="7"/>
                                        </p:tgtEl>
                                        <p:attrNameLst>
                                          <p:attrName>ppt_x</p:attrName>
                                        </p:attrNameLst>
                                      </p:cBhvr>
                                    </p:anim>
                                    <p:set>
                                      <p:cBhvr>
                                        <p:cTn id="21" dur="770" fill="hold"/>
                                        <p:tgtEl>
                                          <p:spTgt spid="7"/>
                                        </p:tgtEl>
                                        <p:attrNameLst>
                                          <p:attrName>ppt_y</p:attrName>
                                        </p:attrNameLst>
                                      </p:cBhvr>
                                      <p:to>
                                        <p:strVal val="(#ppt_y+0.4)"/>
                                      </p:to>
                                    </p:set>
                                    <p:anim from="(#ppt_y+0.4)" to="(#ppt_y)" calcmode="lin" valueType="num">
                                      <p:cBhvr>
                                        <p:cTn id="22" dur="1230" accel="100000" fill="hold">
                                          <p:stCondLst>
                                            <p:cond delay="770"/>
                                          </p:stCondLst>
                                        </p:cTn>
                                        <p:tgtEl>
                                          <p:spTgt spid="7"/>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770" decel="100000"/>
                                        <p:tgtEl>
                                          <p:spTgt spid="10"/>
                                        </p:tgtEl>
                                      </p:cBhvr>
                                    </p:animEffect>
                                    <p:animScale>
                                      <p:cBhvr>
                                        <p:cTn id="26" dur="770" decel="100000"/>
                                        <p:tgtEl>
                                          <p:spTgt spid="10"/>
                                        </p:tgtEl>
                                      </p:cBhvr>
                                      <p:from x="10000" y="10000"/>
                                      <p:to x="200000" y="450000"/>
                                    </p:animScale>
                                    <p:animScale>
                                      <p:cBhvr>
                                        <p:cTn id="27" dur="1230" accel="100000" fill="hold">
                                          <p:stCondLst>
                                            <p:cond delay="770"/>
                                          </p:stCondLst>
                                        </p:cTn>
                                        <p:tgtEl>
                                          <p:spTgt spid="10"/>
                                        </p:tgtEl>
                                      </p:cBhvr>
                                      <p:from x="200000" y="450000"/>
                                      <p:to x="100000" y="100000"/>
                                    </p:animScale>
                                    <p:set>
                                      <p:cBhvr>
                                        <p:cTn id="28" dur="770" fill="hold"/>
                                        <p:tgtEl>
                                          <p:spTgt spid="10"/>
                                        </p:tgtEl>
                                        <p:attrNameLst>
                                          <p:attrName>ppt_x</p:attrName>
                                        </p:attrNameLst>
                                      </p:cBhvr>
                                      <p:to>
                                        <p:strVal val="(0.5)"/>
                                      </p:to>
                                    </p:set>
                                    <p:anim from="(0.5)" to="(#ppt_x)" calcmode="lin" valueType="num">
                                      <p:cBhvr>
                                        <p:cTn id="29" dur="1230" accel="100000" fill="hold">
                                          <p:stCondLst>
                                            <p:cond delay="770"/>
                                          </p:stCondLst>
                                        </p:cTn>
                                        <p:tgtEl>
                                          <p:spTgt spid="10"/>
                                        </p:tgtEl>
                                        <p:attrNameLst>
                                          <p:attrName>ppt_x</p:attrName>
                                        </p:attrNameLst>
                                      </p:cBhvr>
                                    </p:anim>
                                    <p:set>
                                      <p:cBhvr>
                                        <p:cTn id="30" dur="770" fill="hold"/>
                                        <p:tgtEl>
                                          <p:spTgt spid="10"/>
                                        </p:tgtEl>
                                        <p:attrNameLst>
                                          <p:attrName>ppt_y</p:attrName>
                                        </p:attrNameLst>
                                      </p:cBhvr>
                                      <p:to>
                                        <p:strVal val="(#ppt_y+0.4)"/>
                                      </p:to>
                                    </p:set>
                                    <p:anim from="(#ppt_y+0.4)" to="(#ppt_y)" calcmode="lin" valueType="num">
                                      <p:cBhvr>
                                        <p:cTn id="31" dur="1230" accel="100000" fill="hold">
                                          <p:stCondLst>
                                            <p:cond delay="770"/>
                                          </p:stCondLst>
                                        </p:cTn>
                                        <p:tgtEl>
                                          <p:spTgt spid="10"/>
                                        </p:tgtEl>
                                        <p:attrNameLst>
                                          <p:attrName>ppt_y</p:attrName>
                                        </p:attrNameLst>
                                      </p:cBhvr>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1"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770" decel="100000"/>
                                        <p:tgtEl>
                                          <p:spTgt spid="11"/>
                                        </p:tgtEl>
                                      </p:cBhvr>
                                    </p:animEffect>
                                    <p:animScale>
                                      <p:cBhvr>
                                        <p:cTn id="37" dur="770" decel="100000"/>
                                        <p:tgtEl>
                                          <p:spTgt spid="11"/>
                                        </p:tgtEl>
                                      </p:cBhvr>
                                      <p:from x="10000" y="10000"/>
                                      <p:to x="200000" y="450000"/>
                                    </p:animScale>
                                    <p:animScale>
                                      <p:cBhvr>
                                        <p:cTn id="38" dur="1230" accel="100000" fill="hold">
                                          <p:stCondLst>
                                            <p:cond delay="770"/>
                                          </p:stCondLst>
                                        </p:cTn>
                                        <p:tgtEl>
                                          <p:spTgt spid="11"/>
                                        </p:tgtEl>
                                      </p:cBhvr>
                                      <p:from x="200000" y="450000"/>
                                      <p:to x="100000" y="100000"/>
                                    </p:animScale>
                                    <p:set>
                                      <p:cBhvr>
                                        <p:cTn id="39" dur="770" fill="hold"/>
                                        <p:tgtEl>
                                          <p:spTgt spid="11"/>
                                        </p:tgtEl>
                                        <p:attrNameLst>
                                          <p:attrName>ppt_x</p:attrName>
                                        </p:attrNameLst>
                                      </p:cBhvr>
                                      <p:to>
                                        <p:strVal val="(0.5)"/>
                                      </p:to>
                                    </p:set>
                                    <p:anim from="(0.5)" to="(#ppt_x)" calcmode="lin" valueType="num">
                                      <p:cBhvr>
                                        <p:cTn id="40" dur="1230" accel="100000" fill="hold">
                                          <p:stCondLst>
                                            <p:cond delay="770"/>
                                          </p:stCondLst>
                                        </p:cTn>
                                        <p:tgtEl>
                                          <p:spTgt spid="11"/>
                                        </p:tgtEl>
                                        <p:attrNameLst>
                                          <p:attrName>ppt_x</p:attrName>
                                        </p:attrNameLst>
                                      </p:cBhvr>
                                    </p:anim>
                                    <p:set>
                                      <p:cBhvr>
                                        <p:cTn id="41" dur="770" fill="hold"/>
                                        <p:tgtEl>
                                          <p:spTgt spid="11"/>
                                        </p:tgtEl>
                                        <p:attrNameLst>
                                          <p:attrName>ppt_y</p:attrName>
                                        </p:attrNameLst>
                                      </p:cBhvr>
                                      <p:to>
                                        <p:strVal val="(#ppt_y+0.4)"/>
                                      </p:to>
                                    </p:set>
                                    <p:anim from="(#ppt_y+0.4)" to="(#ppt_y)" calcmode="lin" valueType="num">
                                      <p:cBhvr>
                                        <p:cTn id="42" dur="1230" accel="100000" fill="hold">
                                          <p:stCondLst>
                                            <p:cond delay="770"/>
                                          </p:stCondLst>
                                        </p:cTn>
                                        <p:tgtEl>
                                          <p:spTgt spid="11"/>
                                        </p:tgtEl>
                                        <p:attrNameLst>
                                          <p:attrName>ppt_y</p:attrName>
                                        </p:attrNameLst>
                                      </p:cBhvr>
                                    </p:anim>
                                  </p:childTnLst>
                                </p:cTn>
                              </p:par>
                              <p:par>
                                <p:cTn id="43" presetID="5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770" decel="100000"/>
                                        <p:tgtEl>
                                          <p:spTgt spid="12"/>
                                        </p:tgtEl>
                                      </p:cBhvr>
                                    </p:animEffect>
                                    <p:animScale>
                                      <p:cBhvr>
                                        <p:cTn id="46" dur="770" decel="100000"/>
                                        <p:tgtEl>
                                          <p:spTgt spid="12"/>
                                        </p:tgtEl>
                                      </p:cBhvr>
                                      <p:from x="10000" y="10000"/>
                                      <p:to x="200000" y="450000"/>
                                    </p:animScale>
                                    <p:animScale>
                                      <p:cBhvr>
                                        <p:cTn id="47" dur="1230" accel="100000" fill="hold">
                                          <p:stCondLst>
                                            <p:cond delay="770"/>
                                          </p:stCondLst>
                                        </p:cTn>
                                        <p:tgtEl>
                                          <p:spTgt spid="12"/>
                                        </p:tgtEl>
                                      </p:cBhvr>
                                      <p:from x="200000" y="450000"/>
                                      <p:to x="100000" y="100000"/>
                                    </p:animScale>
                                    <p:set>
                                      <p:cBhvr>
                                        <p:cTn id="48" dur="770" fill="hold"/>
                                        <p:tgtEl>
                                          <p:spTgt spid="12"/>
                                        </p:tgtEl>
                                        <p:attrNameLst>
                                          <p:attrName>ppt_x</p:attrName>
                                        </p:attrNameLst>
                                      </p:cBhvr>
                                      <p:to>
                                        <p:strVal val="(0.5)"/>
                                      </p:to>
                                    </p:set>
                                    <p:anim from="(0.5)" to="(#ppt_x)" calcmode="lin" valueType="num">
                                      <p:cBhvr>
                                        <p:cTn id="49" dur="1230" accel="100000" fill="hold">
                                          <p:stCondLst>
                                            <p:cond delay="770"/>
                                          </p:stCondLst>
                                        </p:cTn>
                                        <p:tgtEl>
                                          <p:spTgt spid="12"/>
                                        </p:tgtEl>
                                        <p:attrNameLst>
                                          <p:attrName>ppt_x</p:attrName>
                                        </p:attrNameLst>
                                      </p:cBhvr>
                                    </p:anim>
                                    <p:set>
                                      <p:cBhvr>
                                        <p:cTn id="50" dur="770" fill="hold"/>
                                        <p:tgtEl>
                                          <p:spTgt spid="12"/>
                                        </p:tgtEl>
                                        <p:attrNameLst>
                                          <p:attrName>ppt_y</p:attrName>
                                        </p:attrNameLst>
                                      </p:cBhvr>
                                      <p:to>
                                        <p:strVal val="(#ppt_y+0.4)"/>
                                      </p:to>
                                    </p:set>
                                    <p:anim from="(#ppt_y+0.4)" to="(#ppt_y)" calcmode="lin" valueType="num">
                                      <p:cBhvr>
                                        <p:cTn id="51" dur="1230" accel="100000" fill="hold">
                                          <p:stCondLst>
                                            <p:cond delay="770"/>
                                          </p:stCondLst>
                                        </p:cTn>
                                        <p:tgtEl>
                                          <p:spTgt spid="12"/>
                                        </p:tgtEl>
                                        <p:attrNameLst>
                                          <p:attrName>ppt_y</p:attrName>
                                        </p:attrNameLst>
                                      </p:cBhvr>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51"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770" decel="100000"/>
                                        <p:tgtEl>
                                          <p:spTgt spid="13"/>
                                        </p:tgtEl>
                                      </p:cBhvr>
                                    </p:animEffect>
                                    <p:animScale>
                                      <p:cBhvr>
                                        <p:cTn id="57" dur="770" decel="100000"/>
                                        <p:tgtEl>
                                          <p:spTgt spid="13"/>
                                        </p:tgtEl>
                                      </p:cBhvr>
                                      <p:from x="10000" y="10000"/>
                                      <p:to x="200000" y="450000"/>
                                    </p:animScale>
                                    <p:animScale>
                                      <p:cBhvr>
                                        <p:cTn id="58" dur="1230" accel="100000" fill="hold">
                                          <p:stCondLst>
                                            <p:cond delay="770"/>
                                          </p:stCondLst>
                                        </p:cTn>
                                        <p:tgtEl>
                                          <p:spTgt spid="13"/>
                                        </p:tgtEl>
                                      </p:cBhvr>
                                      <p:from x="200000" y="450000"/>
                                      <p:to x="100000" y="100000"/>
                                    </p:animScale>
                                    <p:set>
                                      <p:cBhvr>
                                        <p:cTn id="59" dur="770" fill="hold"/>
                                        <p:tgtEl>
                                          <p:spTgt spid="13"/>
                                        </p:tgtEl>
                                        <p:attrNameLst>
                                          <p:attrName>ppt_x</p:attrName>
                                        </p:attrNameLst>
                                      </p:cBhvr>
                                      <p:to>
                                        <p:strVal val="(0.5)"/>
                                      </p:to>
                                    </p:set>
                                    <p:anim from="(0.5)" to="(#ppt_x)" calcmode="lin" valueType="num">
                                      <p:cBhvr>
                                        <p:cTn id="60" dur="1230" accel="100000" fill="hold">
                                          <p:stCondLst>
                                            <p:cond delay="770"/>
                                          </p:stCondLst>
                                        </p:cTn>
                                        <p:tgtEl>
                                          <p:spTgt spid="13"/>
                                        </p:tgtEl>
                                        <p:attrNameLst>
                                          <p:attrName>ppt_x</p:attrName>
                                        </p:attrNameLst>
                                      </p:cBhvr>
                                    </p:anim>
                                    <p:set>
                                      <p:cBhvr>
                                        <p:cTn id="61" dur="770" fill="hold"/>
                                        <p:tgtEl>
                                          <p:spTgt spid="13"/>
                                        </p:tgtEl>
                                        <p:attrNameLst>
                                          <p:attrName>ppt_y</p:attrName>
                                        </p:attrNameLst>
                                      </p:cBhvr>
                                      <p:to>
                                        <p:strVal val="(#ppt_y+0.4)"/>
                                      </p:to>
                                    </p:set>
                                    <p:anim from="(#ppt_y+0.4)" to="(#ppt_y)" calcmode="lin" valueType="num">
                                      <p:cBhvr>
                                        <p:cTn id="62" dur="1230" accel="100000" fill="hold">
                                          <p:stCondLst>
                                            <p:cond delay="770"/>
                                          </p:stCondLst>
                                        </p:cTn>
                                        <p:tgtEl>
                                          <p:spTgt spid="13"/>
                                        </p:tgtEl>
                                        <p:attrNameLst>
                                          <p:attrName>ppt_y</p:attrName>
                                        </p:attrNameLst>
                                      </p:cBhvr>
                                    </p:anim>
                                  </p:childTnLst>
                                </p:cTn>
                              </p:par>
                              <p:par>
                                <p:cTn id="63" presetID="51"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770" decel="100000"/>
                                        <p:tgtEl>
                                          <p:spTgt spid="14"/>
                                        </p:tgtEl>
                                      </p:cBhvr>
                                    </p:animEffect>
                                    <p:animScale>
                                      <p:cBhvr>
                                        <p:cTn id="66" dur="770" decel="100000"/>
                                        <p:tgtEl>
                                          <p:spTgt spid="14"/>
                                        </p:tgtEl>
                                      </p:cBhvr>
                                      <p:from x="10000" y="10000"/>
                                      <p:to x="200000" y="450000"/>
                                    </p:animScale>
                                    <p:animScale>
                                      <p:cBhvr>
                                        <p:cTn id="67" dur="1230" accel="100000" fill="hold">
                                          <p:stCondLst>
                                            <p:cond delay="770"/>
                                          </p:stCondLst>
                                        </p:cTn>
                                        <p:tgtEl>
                                          <p:spTgt spid="14"/>
                                        </p:tgtEl>
                                      </p:cBhvr>
                                      <p:from x="200000" y="450000"/>
                                      <p:to x="100000" y="100000"/>
                                    </p:animScale>
                                    <p:set>
                                      <p:cBhvr>
                                        <p:cTn id="68" dur="770" fill="hold"/>
                                        <p:tgtEl>
                                          <p:spTgt spid="14"/>
                                        </p:tgtEl>
                                        <p:attrNameLst>
                                          <p:attrName>ppt_x</p:attrName>
                                        </p:attrNameLst>
                                      </p:cBhvr>
                                      <p:to>
                                        <p:strVal val="(0.5)"/>
                                      </p:to>
                                    </p:set>
                                    <p:anim from="(0.5)" to="(#ppt_x)" calcmode="lin" valueType="num">
                                      <p:cBhvr>
                                        <p:cTn id="69" dur="1230" accel="100000" fill="hold">
                                          <p:stCondLst>
                                            <p:cond delay="770"/>
                                          </p:stCondLst>
                                        </p:cTn>
                                        <p:tgtEl>
                                          <p:spTgt spid="14"/>
                                        </p:tgtEl>
                                        <p:attrNameLst>
                                          <p:attrName>ppt_x</p:attrName>
                                        </p:attrNameLst>
                                      </p:cBhvr>
                                    </p:anim>
                                    <p:set>
                                      <p:cBhvr>
                                        <p:cTn id="70" dur="770" fill="hold"/>
                                        <p:tgtEl>
                                          <p:spTgt spid="14"/>
                                        </p:tgtEl>
                                        <p:attrNameLst>
                                          <p:attrName>ppt_y</p:attrName>
                                        </p:attrNameLst>
                                      </p:cBhvr>
                                      <p:to>
                                        <p:strVal val="(#ppt_y+0.4)"/>
                                      </p:to>
                                    </p:set>
                                    <p:anim from="(#ppt_y+0.4)" to="(#ppt_y)" calcmode="lin" valueType="num">
                                      <p:cBhvr>
                                        <p:cTn id="71" dur="1230" accel="100000" fill="hold">
                                          <p:stCondLst>
                                            <p:cond delay="770"/>
                                          </p:stCondLst>
                                        </p:cTn>
                                        <p:tgtEl>
                                          <p:spTgt spid="14"/>
                                        </p:tgtEl>
                                        <p:attrNameLst>
                                          <p:attrName>ppt_y</p:attrName>
                                        </p:attrNameLst>
                                      </p:cBhvr>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51" presetClass="entr" presetSubtype="0" fill="hold" grpId="0"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770" decel="100000"/>
                                        <p:tgtEl>
                                          <p:spTgt spid="9"/>
                                        </p:tgtEl>
                                      </p:cBhvr>
                                    </p:animEffect>
                                    <p:animScale>
                                      <p:cBhvr>
                                        <p:cTn id="77" dur="770" decel="100000"/>
                                        <p:tgtEl>
                                          <p:spTgt spid="9"/>
                                        </p:tgtEl>
                                      </p:cBhvr>
                                      <p:from x="10000" y="10000"/>
                                      <p:to x="200000" y="450000"/>
                                    </p:animScale>
                                    <p:animScale>
                                      <p:cBhvr>
                                        <p:cTn id="78" dur="1230" accel="100000" fill="hold">
                                          <p:stCondLst>
                                            <p:cond delay="770"/>
                                          </p:stCondLst>
                                        </p:cTn>
                                        <p:tgtEl>
                                          <p:spTgt spid="9"/>
                                        </p:tgtEl>
                                      </p:cBhvr>
                                      <p:from x="200000" y="450000"/>
                                      <p:to x="100000" y="100000"/>
                                    </p:animScale>
                                    <p:set>
                                      <p:cBhvr>
                                        <p:cTn id="79" dur="770" fill="hold"/>
                                        <p:tgtEl>
                                          <p:spTgt spid="9"/>
                                        </p:tgtEl>
                                        <p:attrNameLst>
                                          <p:attrName>ppt_x</p:attrName>
                                        </p:attrNameLst>
                                      </p:cBhvr>
                                      <p:to>
                                        <p:strVal val="(0.5)"/>
                                      </p:to>
                                    </p:set>
                                    <p:anim from="(0.5)" to="(#ppt_x)" calcmode="lin" valueType="num">
                                      <p:cBhvr>
                                        <p:cTn id="80" dur="1230" accel="100000" fill="hold">
                                          <p:stCondLst>
                                            <p:cond delay="770"/>
                                          </p:stCondLst>
                                        </p:cTn>
                                        <p:tgtEl>
                                          <p:spTgt spid="9"/>
                                        </p:tgtEl>
                                        <p:attrNameLst>
                                          <p:attrName>ppt_x</p:attrName>
                                        </p:attrNameLst>
                                      </p:cBhvr>
                                    </p:anim>
                                    <p:set>
                                      <p:cBhvr>
                                        <p:cTn id="81" dur="770" fill="hold"/>
                                        <p:tgtEl>
                                          <p:spTgt spid="9"/>
                                        </p:tgtEl>
                                        <p:attrNameLst>
                                          <p:attrName>ppt_y</p:attrName>
                                        </p:attrNameLst>
                                      </p:cBhvr>
                                      <p:to>
                                        <p:strVal val="(#ppt_y+0.4)"/>
                                      </p:to>
                                    </p:set>
                                    <p:anim from="(#ppt_y+0.4)" to="(#ppt_y)" calcmode="lin" valueType="num">
                                      <p:cBhvr>
                                        <p:cTn id="82" dur="1230" accel="100000" fill="hold">
                                          <p:stCondLst>
                                            <p:cond delay="770"/>
                                          </p:stCondLst>
                                        </p:cTn>
                                        <p:tgtEl>
                                          <p:spTgt spid="9"/>
                                        </p:tgtEl>
                                        <p:attrNameLst>
                                          <p:attrName>ppt_y</p:attrName>
                                        </p:attrNameLst>
                                      </p:cBhvr>
                                    </p:anim>
                                  </p:childTnLst>
                                </p:cTn>
                              </p:par>
                              <p:par>
                                <p:cTn id="83" presetID="51" presetClass="entr" presetSubtype="0" fill="hold" grpId="0" nodeType="with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fade">
                                      <p:cBhvr>
                                        <p:cTn id="85" dur="770" decel="100000"/>
                                        <p:tgtEl>
                                          <p:spTgt spid="8"/>
                                        </p:tgtEl>
                                      </p:cBhvr>
                                    </p:animEffect>
                                    <p:animScale>
                                      <p:cBhvr>
                                        <p:cTn id="86" dur="770" decel="100000"/>
                                        <p:tgtEl>
                                          <p:spTgt spid="8"/>
                                        </p:tgtEl>
                                      </p:cBhvr>
                                      <p:from x="10000" y="10000"/>
                                      <p:to x="200000" y="450000"/>
                                    </p:animScale>
                                    <p:animScale>
                                      <p:cBhvr>
                                        <p:cTn id="87" dur="1230" accel="100000" fill="hold">
                                          <p:stCondLst>
                                            <p:cond delay="770"/>
                                          </p:stCondLst>
                                        </p:cTn>
                                        <p:tgtEl>
                                          <p:spTgt spid="8"/>
                                        </p:tgtEl>
                                      </p:cBhvr>
                                      <p:from x="200000" y="450000"/>
                                      <p:to x="100000" y="100000"/>
                                    </p:animScale>
                                    <p:set>
                                      <p:cBhvr>
                                        <p:cTn id="88" dur="770" fill="hold"/>
                                        <p:tgtEl>
                                          <p:spTgt spid="8"/>
                                        </p:tgtEl>
                                        <p:attrNameLst>
                                          <p:attrName>ppt_x</p:attrName>
                                        </p:attrNameLst>
                                      </p:cBhvr>
                                      <p:to>
                                        <p:strVal val="(0.5)"/>
                                      </p:to>
                                    </p:set>
                                    <p:anim from="(0.5)" to="(#ppt_x)" calcmode="lin" valueType="num">
                                      <p:cBhvr>
                                        <p:cTn id="89" dur="1230" accel="100000" fill="hold">
                                          <p:stCondLst>
                                            <p:cond delay="770"/>
                                          </p:stCondLst>
                                        </p:cTn>
                                        <p:tgtEl>
                                          <p:spTgt spid="8"/>
                                        </p:tgtEl>
                                        <p:attrNameLst>
                                          <p:attrName>ppt_x</p:attrName>
                                        </p:attrNameLst>
                                      </p:cBhvr>
                                    </p:anim>
                                    <p:set>
                                      <p:cBhvr>
                                        <p:cTn id="90" dur="770" fill="hold"/>
                                        <p:tgtEl>
                                          <p:spTgt spid="8"/>
                                        </p:tgtEl>
                                        <p:attrNameLst>
                                          <p:attrName>ppt_y</p:attrName>
                                        </p:attrNameLst>
                                      </p:cBhvr>
                                      <p:to>
                                        <p:strVal val="(#ppt_y+0.4)"/>
                                      </p:to>
                                    </p:set>
                                    <p:anim from="(#ppt_y+0.4)" to="(#ppt_y)" calcmode="lin" valueType="num">
                                      <p:cBhvr>
                                        <p:cTn id="91" dur="1230" accel="100000" fill="hold">
                                          <p:stCondLst>
                                            <p:cond delay="770"/>
                                          </p:stCondLst>
                                        </p:cTn>
                                        <p:tgtEl>
                                          <p:spTgt spid="8"/>
                                        </p:tgtEl>
                                        <p:attrNameLst>
                                          <p:attrName>ppt_y</p:attrName>
                                        </p:attrNameLst>
                                      </p:cBhvr>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51" presetClass="entr" presetSubtype="0" fill="hold" grpId="0" nodeType="click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fade">
                                      <p:cBhvr>
                                        <p:cTn id="96" dur="770" decel="100000"/>
                                        <p:tgtEl>
                                          <p:spTgt spid="16"/>
                                        </p:tgtEl>
                                      </p:cBhvr>
                                    </p:animEffect>
                                    <p:animScale>
                                      <p:cBhvr>
                                        <p:cTn id="97" dur="770" decel="100000"/>
                                        <p:tgtEl>
                                          <p:spTgt spid="16"/>
                                        </p:tgtEl>
                                      </p:cBhvr>
                                      <p:from x="10000" y="10000"/>
                                      <p:to x="200000" y="450000"/>
                                    </p:animScale>
                                    <p:animScale>
                                      <p:cBhvr>
                                        <p:cTn id="98" dur="1230" accel="100000" fill="hold">
                                          <p:stCondLst>
                                            <p:cond delay="770"/>
                                          </p:stCondLst>
                                        </p:cTn>
                                        <p:tgtEl>
                                          <p:spTgt spid="16"/>
                                        </p:tgtEl>
                                      </p:cBhvr>
                                      <p:from x="200000" y="450000"/>
                                      <p:to x="100000" y="100000"/>
                                    </p:animScale>
                                    <p:set>
                                      <p:cBhvr>
                                        <p:cTn id="99" dur="770" fill="hold"/>
                                        <p:tgtEl>
                                          <p:spTgt spid="16"/>
                                        </p:tgtEl>
                                        <p:attrNameLst>
                                          <p:attrName>ppt_x</p:attrName>
                                        </p:attrNameLst>
                                      </p:cBhvr>
                                      <p:to>
                                        <p:strVal val="(0.5)"/>
                                      </p:to>
                                    </p:set>
                                    <p:anim from="(0.5)" to="(#ppt_x)" calcmode="lin" valueType="num">
                                      <p:cBhvr>
                                        <p:cTn id="100" dur="1230" accel="100000" fill="hold">
                                          <p:stCondLst>
                                            <p:cond delay="770"/>
                                          </p:stCondLst>
                                        </p:cTn>
                                        <p:tgtEl>
                                          <p:spTgt spid="16"/>
                                        </p:tgtEl>
                                        <p:attrNameLst>
                                          <p:attrName>ppt_x</p:attrName>
                                        </p:attrNameLst>
                                      </p:cBhvr>
                                    </p:anim>
                                    <p:set>
                                      <p:cBhvr>
                                        <p:cTn id="101" dur="770" fill="hold"/>
                                        <p:tgtEl>
                                          <p:spTgt spid="16"/>
                                        </p:tgtEl>
                                        <p:attrNameLst>
                                          <p:attrName>ppt_y</p:attrName>
                                        </p:attrNameLst>
                                      </p:cBhvr>
                                      <p:to>
                                        <p:strVal val="(#ppt_y+0.4)"/>
                                      </p:to>
                                    </p:set>
                                    <p:anim from="(#ppt_y+0.4)" to="(#ppt_y)" calcmode="lin" valueType="num">
                                      <p:cBhvr>
                                        <p:cTn id="102" dur="1230" accel="100000" fill="hold">
                                          <p:stCondLst>
                                            <p:cond delay="770"/>
                                          </p:stCondLst>
                                        </p:cTn>
                                        <p:tgtEl>
                                          <p:spTgt spid="16"/>
                                        </p:tgtEl>
                                        <p:attrNameLst>
                                          <p:attrName>ppt_y</p:attrName>
                                        </p:attrNameLst>
                                      </p:cBhvr>
                                    </p:anim>
                                  </p:childTnLst>
                                </p:cTn>
                              </p:par>
                              <p:par>
                                <p:cTn id="103" presetID="51" presetClass="entr" presetSubtype="0" fill="hold" grpId="0" nodeType="with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fade">
                                      <p:cBhvr>
                                        <p:cTn id="105" dur="770" decel="100000"/>
                                        <p:tgtEl>
                                          <p:spTgt spid="15"/>
                                        </p:tgtEl>
                                      </p:cBhvr>
                                    </p:animEffect>
                                    <p:animScale>
                                      <p:cBhvr>
                                        <p:cTn id="106" dur="770" decel="100000"/>
                                        <p:tgtEl>
                                          <p:spTgt spid="15"/>
                                        </p:tgtEl>
                                      </p:cBhvr>
                                      <p:from x="10000" y="10000"/>
                                      <p:to x="200000" y="450000"/>
                                    </p:animScale>
                                    <p:animScale>
                                      <p:cBhvr>
                                        <p:cTn id="107" dur="1230" accel="100000" fill="hold">
                                          <p:stCondLst>
                                            <p:cond delay="770"/>
                                          </p:stCondLst>
                                        </p:cTn>
                                        <p:tgtEl>
                                          <p:spTgt spid="15"/>
                                        </p:tgtEl>
                                      </p:cBhvr>
                                      <p:from x="200000" y="450000"/>
                                      <p:to x="100000" y="100000"/>
                                    </p:animScale>
                                    <p:set>
                                      <p:cBhvr>
                                        <p:cTn id="108" dur="770" fill="hold"/>
                                        <p:tgtEl>
                                          <p:spTgt spid="15"/>
                                        </p:tgtEl>
                                        <p:attrNameLst>
                                          <p:attrName>ppt_x</p:attrName>
                                        </p:attrNameLst>
                                      </p:cBhvr>
                                      <p:to>
                                        <p:strVal val="(0.5)"/>
                                      </p:to>
                                    </p:set>
                                    <p:anim from="(0.5)" to="(#ppt_x)" calcmode="lin" valueType="num">
                                      <p:cBhvr>
                                        <p:cTn id="109" dur="1230" accel="100000" fill="hold">
                                          <p:stCondLst>
                                            <p:cond delay="770"/>
                                          </p:stCondLst>
                                        </p:cTn>
                                        <p:tgtEl>
                                          <p:spTgt spid="15"/>
                                        </p:tgtEl>
                                        <p:attrNameLst>
                                          <p:attrName>ppt_x</p:attrName>
                                        </p:attrNameLst>
                                      </p:cBhvr>
                                    </p:anim>
                                    <p:set>
                                      <p:cBhvr>
                                        <p:cTn id="110" dur="770" fill="hold"/>
                                        <p:tgtEl>
                                          <p:spTgt spid="15"/>
                                        </p:tgtEl>
                                        <p:attrNameLst>
                                          <p:attrName>ppt_y</p:attrName>
                                        </p:attrNameLst>
                                      </p:cBhvr>
                                      <p:to>
                                        <p:strVal val="(#ppt_y+0.4)"/>
                                      </p:to>
                                    </p:set>
                                    <p:anim from="(#ppt_y+0.4)" to="(#ppt_y)" calcmode="lin" valueType="num">
                                      <p:cBhvr>
                                        <p:cTn id="111" dur="1230" accel="100000" fill="hold">
                                          <p:stCondLst>
                                            <p:cond delay="770"/>
                                          </p:stCondLst>
                                        </p:cTn>
                                        <p:tgtEl>
                                          <p:spTgt spid="1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P spid="11" grpId="0" animBg="1"/>
      <p:bldP spid="13" grpId="0" animBg="1"/>
      <p:bldP spid="14" grpId="0" animBg="1"/>
      <p:bldP spid="12" grpId="0" animBg="1"/>
      <p:bldP spid="15" grpId="0" animBg="1"/>
      <p:bldP spid="16"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1AA5D82-6791-B995-41D0-97225D628656}"/>
              </a:ext>
            </a:extLst>
          </p:cNvPr>
          <p:cNvGrpSpPr/>
          <p:nvPr/>
        </p:nvGrpSpPr>
        <p:grpSpPr>
          <a:xfrm>
            <a:off x="3505791" y="88548"/>
            <a:ext cx="4671707" cy="6680904"/>
            <a:chOff x="3281669" y="0"/>
            <a:chExt cx="4671707" cy="6680904"/>
          </a:xfrm>
        </p:grpSpPr>
        <p:pic>
          <p:nvPicPr>
            <p:cNvPr id="5" name="Picture 4">
              <a:extLst>
                <a:ext uri="{FF2B5EF4-FFF2-40B4-BE49-F238E27FC236}">
                  <a16:creationId xmlns:a16="http://schemas.microsoft.com/office/drawing/2014/main" id="{B7229B81-4AC0-E08B-9D68-9AF663BF2F11}"/>
                </a:ext>
              </a:extLst>
            </p:cNvPr>
            <p:cNvPicPr>
              <a:picLocks noChangeAspect="1"/>
            </p:cNvPicPr>
            <p:nvPr/>
          </p:nvPicPr>
          <p:blipFill>
            <a:blip r:embed="rId2"/>
            <a:stretch>
              <a:fillRect/>
            </a:stretch>
          </p:blipFill>
          <p:spPr>
            <a:xfrm>
              <a:off x="3281669" y="0"/>
              <a:ext cx="4666726" cy="3009900"/>
            </a:xfrm>
            <a:prstGeom prst="rect">
              <a:avLst/>
            </a:prstGeom>
          </p:spPr>
        </p:pic>
        <p:pic>
          <p:nvPicPr>
            <p:cNvPr id="7" name="Picture 6">
              <a:extLst>
                <a:ext uri="{FF2B5EF4-FFF2-40B4-BE49-F238E27FC236}">
                  <a16:creationId xmlns:a16="http://schemas.microsoft.com/office/drawing/2014/main" id="{00E4FEF8-4E4E-8FCE-E007-3FE9A73542FC}"/>
                </a:ext>
              </a:extLst>
            </p:cNvPr>
            <p:cNvPicPr>
              <a:picLocks noChangeAspect="1"/>
            </p:cNvPicPr>
            <p:nvPr/>
          </p:nvPicPr>
          <p:blipFill>
            <a:blip r:embed="rId3"/>
            <a:stretch>
              <a:fillRect/>
            </a:stretch>
          </p:blipFill>
          <p:spPr>
            <a:xfrm>
              <a:off x="3281669" y="2936388"/>
              <a:ext cx="4671707" cy="3188187"/>
            </a:xfrm>
            <a:prstGeom prst="rect">
              <a:avLst/>
            </a:prstGeom>
          </p:spPr>
        </p:pic>
        <p:pic>
          <p:nvPicPr>
            <p:cNvPr id="9" name="Picture 8">
              <a:extLst>
                <a:ext uri="{FF2B5EF4-FFF2-40B4-BE49-F238E27FC236}">
                  <a16:creationId xmlns:a16="http://schemas.microsoft.com/office/drawing/2014/main" id="{B22BEBCA-0504-EBDA-66DA-AE1B9A5E39FF}"/>
                </a:ext>
              </a:extLst>
            </p:cNvPr>
            <p:cNvPicPr>
              <a:picLocks noChangeAspect="1"/>
            </p:cNvPicPr>
            <p:nvPr/>
          </p:nvPicPr>
          <p:blipFill>
            <a:blip r:embed="rId4"/>
            <a:stretch>
              <a:fillRect/>
            </a:stretch>
          </p:blipFill>
          <p:spPr>
            <a:xfrm>
              <a:off x="3281669" y="6124575"/>
              <a:ext cx="4666726" cy="556329"/>
            </a:xfrm>
            <a:prstGeom prst="rect">
              <a:avLst/>
            </a:prstGeom>
          </p:spPr>
        </p:pic>
      </p:grpSp>
    </p:spTree>
    <p:extLst>
      <p:ext uri="{BB962C8B-B14F-4D97-AF65-F5344CB8AC3E}">
        <p14:creationId xmlns:p14="http://schemas.microsoft.com/office/powerpoint/2010/main" val="22671695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144CA-CBD4-E6F2-AB49-3F1D540D57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2433AA-FAB7-CEAC-76B4-D798CD11A53E}"/>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667025A5-40AE-2989-C897-D6135B7DAC05}"/>
              </a:ext>
            </a:extLst>
          </p:cNvPr>
          <p:cNvPicPr>
            <a:picLocks noChangeAspect="1"/>
          </p:cNvPicPr>
          <p:nvPr/>
        </p:nvPicPr>
        <p:blipFill>
          <a:blip r:embed="rId2"/>
          <a:stretch>
            <a:fillRect/>
          </a:stretch>
        </p:blipFill>
        <p:spPr>
          <a:xfrm>
            <a:off x="-171449" y="-53358"/>
            <a:ext cx="12363450" cy="7122432"/>
          </a:xfrm>
          <a:prstGeom prst="rect">
            <a:avLst/>
          </a:prstGeom>
        </p:spPr>
      </p:pic>
      <p:pic>
        <p:nvPicPr>
          <p:cNvPr id="11" name="Picture 10">
            <a:extLst>
              <a:ext uri="{FF2B5EF4-FFF2-40B4-BE49-F238E27FC236}">
                <a16:creationId xmlns:a16="http://schemas.microsoft.com/office/drawing/2014/main" id="{AEC496A8-3393-38A8-FD5A-5CFCAF3BD0D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084760" y="1942570"/>
            <a:ext cx="1655512" cy="2015658"/>
          </a:xfrm>
          <a:prstGeom prst="rect">
            <a:avLst/>
          </a:prstGeom>
        </p:spPr>
      </p:pic>
      <p:pic>
        <p:nvPicPr>
          <p:cNvPr id="13" name="Picture 12">
            <a:extLst>
              <a:ext uri="{FF2B5EF4-FFF2-40B4-BE49-F238E27FC236}">
                <a16:creationId xmlns:a16="http://schemas.microsoft.com/office/drawing/2014/main" id="{2C198660-55CC-0892-5D14-34CE8623A879}"/>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3497731" y="4012950"/>
            <a:ext cx="1005715" cy="1573586"/>
          </a:xfrm>
          <a:prstGeom prst="rect">
            <a:avLst/>
          </a:prstGeom>
        </p:spPr>
      </p:pic>
      <p:sp>
        <p:nvSpPr>
          <p:cNvPr id="14" name="Rectangle 13">
            <a:extLst>
              <a:ext uri="{FF2B5EF4-FFF2-40B4-BE49-F238E27FC236}">
                <a16:creationId xmlns:a16="http://schemas.microsoft.com/office/drawing/2014/main" id="{39729221-D6EC-399F-BC9E-04391CD1E7EC}"/>
              </a:ext>
            </a:extLst>
          </p:cNvPr>
          <p:cNvSpPr/>
          <p:nvPr/>
        </p:nvSpPr>
        <p:spPr>
          <a:xfrm>
            <a:off x="370810" y="113243"/>
            <a:ext cx="11450379" cy="923330"/>
          </a:xfrm>
          <a:prstGeom prst="rect">
            <a:avLst/>
          </a:prstGeom>
        </p:spPr>
        <p:style>
          <a:lnRef idx="0">
            <a:schemeClr val="accent2"/>
          </a:lnRef>
          <a:fillRef idx="3">
            <a:schemeClr val="accent2"/>
          </a:fillRef>
          <a:effectRef idx="3">
            <a:schemeClr val="accent2"/>
          </a:effectRef>
          <a:fontRef idx="minor">
            <a:schemeClr val="lt1"/>
          </a:fontRef>
        </p:style>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ro-RO" sz="5400" b="1" cap="none" spc="0" dirty="0">
                <a:ln/>
                <a:solidFill>
                  <a:schemeClr val="bg1"/>
                </a:solidFill>
                <a:effectLst/>
              </a:rPr>
              <a:t>Etape în vederea completării raportului</a:t>
            </a:r>
            <a:endParaRPr lang="en-US" sz="5400" b="1" cap="none" spc="0" dirty="0">
              <a:ln/>
              <a:solidFill>
                <a:schemeClr val="bg1"/>
              </a:solidFill>
              <a:effectLst/>
            </a:endParaRPr>
          </a:p>
        </p:txBody>
      </p:sp>
    </p:spTree>
    <p:extLst>
      <p:ext uri="{BB962C8B-B14F-4D97-AF65-F5344CB8AC3E}">
        <p14:creationId xmlns:p14="http://schemas.microsoft.com/office/powerpoint/2010/main" val="152291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par>
                                <p:cTn id="7" presetID="0" presetClass="path" presetSubtype="0" accel="50000" decel="50000" fill="hold" nodeType="withEffect">
                                  <p:stCondLst>
                                    <p:cond delay="500"/>
                                  </p:stCondLst>
                                  <p:childTnLst>
                                    <p:animMotion origin="layout" path="M 0.01446 0.0537 L 0.01446 0.05393 C 0.01732 0.05602 0.02019 0.05879 0.02318 0.06018 C 0.02657 0.0618 0.03008 0.0618 0.03347 0.06296 C 0.0362 0.06366 0.03894 0.06481 0.04154 0.06551 C 0.04336 0.06597 0.04506 0.0662 0.04675 0.0669 C 0.04792 0.06713 0.04922 0.06782 0.0504 0.06805 C 0.0543 0.06921 0.05834 0.06967 0.06224 0.07083 C 0.06889 0.07245 0.06576 0.07268 0.07474 0.07338 C 0.08321 0.07407 0.0918 0.0743 0.1004 0.07477 L 0.12917 0.07199 C 0.13972 0.07083 0.14245 0.06967 0.15196 0.0669 C 0.15391 0.06504 0.15573 0.06296 0.15782 0.06157 C 0.16433 0.05717 0.17175 0.05648 0.17761 0.04977 C 0.18112 0.04583 0.18503 0.04329 0.1879 0.03796 C 0.19154 0.03171 0.1948 0.02639 0.19753 0.01852 C 0.19974 0.01157 0.203 -0.00371 0.20482 -0.01158 C 0.20534 -0.01597 0.2056 -0.02037 0.20639 -0.02477 C 0.20808 -0.03496 0.20821 -0.03125 0.21003 -0.03912 C 0.21055 -0.04167 0.21081 -0.04445 0.21146 -0.04699 C 0.21251 -0.0507 0.21407 -0.05371 0.21511 -0.05741 C 0.22305 -0.08403 0.21342 -0.05579 0.22097 -0.07824 C 0.22149 -0.07963 0.22188 -0.08125 0.22253 -0.08218 C 0.22331 -0.08357 0.22448 -0.08403 0.2254 -0.08472 C 0.22917 -0.09815 0.22618 -0.09028 0.24167 -0.09931 C 0.25912 -0.10926 0.24935 -0.10324 0.2681 -0.10972 C 0.2698 -0.11019 0.27149 -0.11158 0.27318 -0.11227 C 0.27487 -0.11296 0.2767 -0.11296 0.27839 -0.11366 C 0.28777 -0.1169 0.28152 -0.11644 0.2931 -0.11875 C 0.30313 -0.12083 0.32331 -0.12408 0.32331 -0.12384 C 0.3267 -0.12546 0.33008 -0.12639 0.3336 -0.12801 C 0.33868 -0.13033 0.34362 -0.13496 0.34896 -0.13588 C 0.35508 -0.13658 0.3612 -0.1382 0.36732 -0.13843 C 0.40782 -0.14051 0.38503 -0.13935 0.43581 -0.14097 C 0.44063 -0.14329 0.44545 -0.14653 0.45053 -0.14769 C 0.45756 -0.14908 0.46472 -0.14838 0.47175 -0.14884 L 0.5056 -0.15139 C 0.50691 -0.15324 0.50808 -0.15486 0.50925 -0.15671 C 0.51576 -0.16667 0.5224 -0.17616 0.52839 -0.18681 C 0.52891 -0.18773 0.52995 -0.19074 0.52995 -0.18935 C 0.52995 -0.18773 0.52891 -0.18681 0.52839 -0.18542 C 0.52657 -0.18102 0.52487 -0.17616 0.52253 -0.17246 C 0.51928 -0.1669 0.51915 -0.16713 0.51667 -0.16713 L 0.51667 -0.1669 " pathEditMode="relative" rAng="0" ptsTypes="AAAAAAAAAAAAAAAAAAAAAAAAAAAAAAAAAAAAAAAAAAAA">
                                      <p:cBhvr>
                                        <p:cTn id="8" dur="2000" fill="hold"/>
                                        <p:tgtEl>
                                          <p:spTgt spid="13"/>
                                        </p:tgtEl>
                                        <p:attrNameLst>
                                          <p:attrName>ppt_x</p:attrName>
                                          <p:attrName>ppt_y</p:attrName>
                                        </p:attrNameLst>
                                      </p:cBhvr>
                                      <p:rCtr x="25768" y="-111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A0CBC8D-7971-1372-DDB6-2A6D07D91BCE}"/>
              </a:ext>
            </a:extLst>
          </p:cNvPr>
          <p:cNvGrpSpPr/>
          <p:nvPr/>
        </p:nvGrpSpPr>
        <p:grpSpPr>
          <a:xfrm>
            <a:off x="3897691" y="-38099"/>
            <a:ext cx="4473166" cy="6931493"/>
            <a:chOff x="3395663" y="-38099"/>
            <a:chExt cx="4473166" cy="6931493"/>
          </a:xfrm>
        </p:grpSpPr>
        <p:pic>
          <p:nvPicPr>
            <p:cNvPr id="5" name="Picture 4">
              <a:extLst>
                <a:ext uri="{FF2B5EF4-FFF2-40B4-BE49-F238E27FC236}">
                  <a16:creationId xmlns:a16="http://schemas.microsoft.com/office/drawing/2014/main" id="{D5D1E0DA-B81A-6D51-0CC0-CBDF0653DCD0}"/>
                </a:ext>
              </a:extLst>
            </p:cNvPr>
            <p:cNvPicPr>
              <a:picLocks noChangeAspect="1"/>
            </p:cNvPicPr>
            <p:nvPr/>
          </p:nvPicPr>
          <p:blipFill>
            <a:blip r:embed="rId2"/>
            <a:stretch>
              <a:fillRect/>
            </a:stretch>
          </p:blipFill>
          <p:spPr>
            <a:xfrm>
              <a:off x="3395663" y="-38099"/>
              <a:ext cx="4473166" cy="3120198"/>
            </a:xfrm>
            <a:prstGeom prst="rect">
              <a:avLst/>
            </a:prstGeom>
          </p:spPr>
        </p:pic>
        <p:pic>
          <p:nvPicPr>
            <p:cNvPr id="7" name="Picture 6">
              <a:extLst>
                <a:ext uri="{FF2B5EF4-FFF2-40B4-BE49-F238E27FC236}">
                  <a16:creationId xmlns:a16="http://schemas.microsoft.com/office/drawing/2014/main" id="{D5BA097E-EFE2-5618-3659-4E2C2ECDCA43}"/>
                </a:ext>
              </a:extLst>
            </p:cNvPr>
            <p:cNvPicPr>
              <a:picLocks noChangeAspect="1"/>
            </p:cNvPicPr>
            <p:nvPr/>
          </p:nvPicPr>
          <p:blipFill>
            <a:blip r:embed="rId3"/>
            <a:stretch>
              <a:fillRect/>
            </a:stretch>
          </p:blipFill>
          <p:spPr>
            <a:xfrm>
              <a:off x="3395663" y="3041624"/>
              <a:ext cx="4473166" cy="3168676"/>
            </a:xfrm>
            <a:prstGeom prst="rect">
              <a:avLst/>
            </a:prstGeom>
          </p:spPr>
        </p:pic>
        <p:pic>
          <p:nvPicPr>
            <p:cNvPr id="9" name="Picture 8">
              <a:extLst>
                <a:ext uri="{FF2B5EF4-FFF2-40B4-BE49-F238E27FC236}">
                  <a16:creationId xmlns:a16="http://schemas.microsoft.com/office/drawing/2014/main" id="{96683087-CF01-3E5C-3008-B6FCC9E317BE}"/>
                </a:ext>
              </a:extLst>
            </p:cNvPr>
            <p:cNvPicPr>
              <a:picLocks noChangeAspect="1"/>
            </p:cNvPicPr>
            <p:nvPr/>
          </p:nvPicPr>
          <p:blipFill>
            <a:blip r:embed="rId4"/>
            <a:stretch>
              <a:fillRect/>
            </a:stretch>
          </p:blipFill>
          <p:spPr>
            <a:xfrm>
              <a:off x="3395663" y="6210300"/>
              <a:ext cx="4473166" cy="683094"/>
            </a:xfrm>
            <a:prstGeom prst="rect">
              <a:avLst/>
            </a:prstGeom>
          </p:spPr>
        </p:pic>
      </p:grpSp>
      <p:sp>
        <p:nvSpPr>
          <p:cNvPr id="11" name="Speech Bubble: Rectangle with Corners Rounded 10">
            <a:extLst>
              <a:ext uri="{FF2B5EF4-FFF2-40B4-BE49-F238E27FC236}">
                <a16:creationId xmlns:a16="http://schemas.microsoft.com/office/drawing/2014/main" id="{C38DA510-DF2E-AB67-EA09-DA01B4CB3A4B}"/>
              </a:ext>
            </a:extLst>
          </p:cNvPr>
          <p:cNvSpPr/>
          <p:nvPr/>
        </p:nvSpPr>
        <p:spPr>
          <a:xfrm>
            <a:off x="0" y="286871"/>
            <a:ext cx="3897691" cy="448235"/>
          </a:xfrm>
          <a:prstGeom prst="wedgeRoundRectCallout">
            <a:avLst>
              <a:gd name="adj1" fmla="val 53999"/>
              <a:gd name="adj2" fmla="val 46500"/>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400" dirty="0">
                <a:solidFill>
                  <a:schemeClr val="bg1"/>
                </a:solidFill>
              </a:rPr>
              <a:t>Declarația de onoare nu este antedatată completării online a raportului narativ</a:t>
            </a:r>
            <a:endParaRPr lang="en-US" sz="1400" dirty="0">
              <a:solidFill>
                <a:schemeClr val="bg1"/>
              </a:solidFill>
            </a:endParaRPr>
          </a:p>
        </p:txBody>
      </p:sp>
      <p:sp>
        <p:nvSpPr>
          <p:cNvPr id="12" name="Speech Bubble: Rectangle with Corners Rounded 11">
            <a:extLst>
              <a:ext uri="{FF2B5EF4-FFF2-40B4-BE49-F238E27FC236}">
                <a16:creationId xmlns:a16="http://schemas.microsoft.com/office/drawing/2014/main" id="{B4A8335C-D29D-F741-71C4-8D07644AAB99}"/>
              </a:ext>
            </a:extLst>
          </p:cNvPr>
          <p:cNvSpPr/>
          <p:nvPr/>
        </p:nvSpPr>
        <p:spPr>
          <a:xfrm>
            <a:off x="-17930" y="1532965"/>
            <a:ext cx="3897691" cy="448235"/>
          </a:xfrm>
          <a:prstGeom prst="wedgeRoundRectCallout">
            <a:avLst>
              <a:gd name="adj1" fmla="val 53999"/>
              <a:gd name="adj2" fmla="val 46500"/>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400" dirty="0">
                <a:solidFill>
                  <a:schemeClr val="bg1"/>
                </a:solidFill>
              </a:rPr>
              <a:t>Nu atașați registru de cont sau pe cel de jurnal ci fișa contului</a:t>
            </a:r>
            <a:endParaRPr lang="en-US" sz="1400" dirty="0">
              <a:solidFill>
                <a:schemeClr val="bg1"/>
              </a:solidFill>
            </a:endParaRPr>
          </a:p>
        </p:txBody>
      </p:sp>
      <p:sp>
        <p:nvSpPr>
          <p:cNvPr id="13" name="Speech Bubble: Rectangle with Corners Rounded 12">
            <a:extLst>
              <a:ext uri="{FF2B5EF4-FFF2-40B4-BE49-F238E27FC236}">
                <a16:creationId xmlns:a16="http://schemas.microsoft.com/office/drawing/2014/main" id="{5A562960-D986-F98F-6BA0-E556B40B3CBC}"/>
              </a:ext>
            </a:extLst>
          </p:cNvPr>
          <p:cNvSpPr/>
          <p:nvPr/>
        </p:nvSpPr>
        <p:spPr>
          <a:xfrm>
            <a:off x="8294309" y="1595718"/>
            <a:ext cx="3897691" cy="1833282"/>
          </a:xfrm>
          <a:prstGeom prst="wedgeRoundRectCallout">
            <a:avLst>
              <a:gd name="adj1" fmla="val -54331"/>
              <a:gd name="adj2" fmla="val -7756"/>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400" dirty="0">
                <a:solidFill>
                  <a:schemeClr val="bg1"/>
                </a:solidFill>
              </a:rPr>
              <a:t>Extrasele de cont trebuie să fie ordonate în ordine cronologică de la data primirii primului avans până la data de încheiere a proiectului.</a:t>
            </a:r>
          </a:p>
          <a:p>
            <a:pPr algn="ctr"/>
            <a:r>
              <a:rPr lang="ro-RO" sz="1400" dirty="0">
                <a:solidFill>
                  <a:schemeClr val="bg1"/>
                </a:solidFill>
              </a:rPr>
              <a:t>De asemenea, extrasele de cont nu trebuie amestecate. Atasati in ordine toate extrasele de cont in Euro, apoi toate extrasele de cont in Lei de la banca comercială si apoi toate extrasele din trezorerie.</a:t>
            </a:r>
            <a:endParaRPr lang="en-US" sz="1400" dirty="0">
              <a:solidFill>
                <a:schemeClr val="bg1"/>
              </a:solidFill>
            </a:endParaRPr>
          </a:p>
        </p:txBody>
      </p:sp>
      <p:sp>
        <p:nvSpPr>
          <p:cNvPr id="14" name="Speech Bubble: Rectangle with Corners Rounded 13">
            <a:extLst>
              <a:ext uri="{FF2B5EF4-FFF2-40B4-BE49-F238E27FC236}">
                <a16:creationId xmlns:a16="http://schemas.microsoft.com/office/drawing/2014/main" id="{0F0990ED-30B4-6AC2-D13A-11317A759808}"/>
              </a:ext>
            </a:extLst>
          </p:cNvPr>
          <p:cNvSpPr/>
          <p:nvPr/>
        </p:nvSpPr>
        <p:spPr>
          <a:xfrm>
            <a:off x="-17931" y="2079813"/>
            <a:ext cx="3897691" cy="1147482"/>
          </a:xfrm>
          <a:prstGeom prst="wedgeRoundRectCallout">
            <a:avLst>
              <a:gd name="adj1" fmla="val 54229"/>
              <a:gd name="adj2" fmla="val 41813"/>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400" dirty="0">
                <a:solidFill>
                  <a:schemeClr val="bg1"/>
                </a:solidFill>
              </a:rPr>
              <a:t>Planul de comunicare trebuie actualizat. Trebuie să contină și coloana de urmărire în care să fie menționată perioada sau data fiecărui eveniment, locul de  desfășurare și numărul de participanți.</a:t>
            </a:r>
            <a:endParaRPr lang="en-US" sz="1400" dirty="0">
              <a:solidFill>
                <a:schemeClr val="bg1"/>
              </a:solidFill>
            </a:endParaRPr>
          </a:p>
        </p:txBody>
      </p:sp>
      <p:sp>
        <p:nvSpPr>
          <p:cNvPr id="15" name="Speech Bubble: Rectangle with Corners Rounded 14">
            <a:extLst>
              <a:ext uri="{FF2B5EF4-FFF2-40B4-BE49-F238E27FC236}">
                <a16:creationId xmlns:a16="http://schemas.microsoft.com/office/drawing/2014/main" id="{0A5F6938-4627-25C1-8A22-874E7130E187}"/>
              </a:ext>
            </a:extLst>
          </p:cNvPr>
          <p:cNvSpPr/>
          <p:nvPr/>
        </p:nvSpPr>
        <p:spPr>
          <a:xfrm>
            <a:off x="0" y="3316943"/>
            <a:ext cx="3897691" cy="2216870"/>
          </a:xfrm>
          <a:prstGeom prst="wedgeRoundRectCallout">
            <a:avLst>
              <a:gd name="adj1" fmla="val 53769"/>
              <a:gd name="adj2" fmla="val -30106"/>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400" dirty="0">
                <a:solidFill>
                  <a:schemeClr val="bg1"/>
                </a:solidFill>
              </a:rPr>
              <a:t>Încercați să ordonați certificatele si celelalte documente ale participantilor  in ordinea in care ati completat numele participanților in declarația de cheltuieli.</a:t>
            </a:r>
          </a:p>
          <a:p>
            <a:pPr algn="ctr"/>
            <a:r>
              <a:rPr lang="ro-RO" sz="1400" dirty="0">
                <a:solidFill>
                  <a:schemeClr val="bg1"/>
                </a:solidFill>
              </a:rPr>
              <a:t>Certificatele trebuie eliberate, datate,  stampilate  si semnate de reprezentantul legal al scolii gazdă. Nu sunt valabile certificate semnate de instituția intermediară.</a:t>
            </a:r>
          </a:p>
          <a:p>
            <a:pPr algn="ctr"/>
            <a:r>
              <a:rPr lang="ro-RO" sz="1400" dirty="0">
                <a:solidFill>
                  <a:schemeClr val="bg1"/>
                </a:solidFill>
              </a:rPr>
              <a:t>Data semnării certificatelor trebuie să fie ultima zi a vizitei.</a:t>
            </a:r>
            <a:endParaRPr lang="en-US" sz="1400" dirty="0">
              <a:solidFill>
                <a:schemeClr val="bg1"/>
              </a:solidFill>
            </a:endParaRPr>
          </a:p>
        </p:txBody>
      </p:sp>
      <p:sp>
        <p:nvSpPr>
          <p:cNvPr id="16" name="Speech Bubble: Rectangle with Corners Rounded 15">
            <a:extLst>
              <a:ext uri="{FF2B5EF4-FFF2-40B4-BE49-F238E27FC236}">
                <a16:creationId xmlns:a16="http://schemas.microsoft.com/office/drawing/2014/main" id="{DE372AC0-42A3-2DE3-ECF7-E5C0E70CA472}"/>
              </a:ext>
            </a:extLst>
          </p:cNvPr>
          <p:cNvSpPr/>
          <p:nvPr/>
        </p:nvSpPr>
        <p:spPr>
          <a:xfrm>
            <a:off x="8388788" y="4065496"/>
            <a:ext cx="3897691" cy="649939"/>
          </a:xfrm>
          <a:prstGeom prst="wedgeRoundRectCallout">
            <a:avLst>
              <a:gd name="adj1" fmla="val -54331"/>
              <a:gd name="adj2" fmla="val -7756"/>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400" dirty="0">
                <a:solidFill>
                  <a:schemeClr val="bg1"/>
                </a:solidFill>
              </a:rPr>
              <a:t>Declaratiile trebuie completate si semnate dupa revenirea din vizita de studiu</a:t>
            </a:r>
            <a:endParaRPr lang="en-US" sz="1400" dirty="0">
              <a:solidFill>
                <a:schemeClr val="bg1"/>
              </a:solidFill>
            </a:endParaRPr>
          </a:p>
        </p:txBody>
      </p:sp>
      <p:sp>
        <p:nvSpPr>
          <p:cNvPr id="17" name="Speech Bubble: Rectangle with Corners Rounded 16">
            <a:extLst>
              <a:ext uri="{FF2B5EF4-FFF2-40B4-BE49-F238E27FC236}">
                <a16:creationId xmlns:a16="http://schemas.microsoft.com/office/drawing/2014/main" id="{6FC84262-9502-B3EC-C220-095FDB8BC421}"/>
              </a:ext>
            </a:extLst>
          </p:cNvPr>
          <p:cNvSpPr/>
          <p:nvPr/>
        </p:nvSpPr>
        <p:spPr>
          <a:xfrm>
            <a:off x="8294308" y="4839289"/>
            <a:ext cx="3897691" cy="2047497"/>
          </a:xfrm>
          <a:prstGeom prst="wedgeRoundRectCallout">
            <a:avLst>
              <a:gd name="adj1" fmla="val -55711"/>
              <a:gd name="adj2" fmla="val -31695"/>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400" dirty="0">
                <a:solidFill>
                  <a:schemeClr val="bg1"/>
                </a:solidFill>
              </a:rPr>
              <a:t>Documentele Mobilitate Europass trebuie eliberate, datate, stampilate  si semnate de reprezentantul legal al scolii gazdă. Nu sunt valabile documente semnate de instituția intermediară</a:t>
            </a:r>
          </a:p>
          <a:p>
            <a:pPr algn="ctr"/>
            <a:r>
              <a:rPr lang="ro-RO" sz="1400" dirty="0">
                <a:solidFill>
                  <a:schemeClr val="bg1"/>
                </a:solidFill>
              </a:rPr>
              <a:t>Data semnării documentelor de către reprezentanții școlii gazdă trebuie să fie ultima zi a vizitei</a:t>
            </a:r>
          </a:p>
          <a:p>
            <a:pPr algn="ctr"/>
            <a:endParaRPr lang="en-US" sz="1400" dirty="0">
              <a:solidFill>
                <a:schemeClr val="bg1"/>
              </a:solidFill>
            </a:endParaRPr>
          </a:p>
        </p:txBody>
      </p:sp>
      <p:sp>
        <p:nvSpPr>
          <p:cNvPr id="18" name="Speech Bubble: Rectangle with Corners Rounded 17">
            <a:extLst>
              <a:ext uri="{FF2B5EF4-FFF2-40B4-BE49-F238E27FC236}">
                <a16:creationId xmlns:a16="http://schemas.microsoft.com/office/drawing/2014/main" id="{A0EA80C1-3060-0F12-F9FA-5A73EF4BFD0C}"/>
              </a:ext>
            </a:extLst>
          </p:cNvPr>
          <p:cNvSpPr/>
          <p:nvPr/>
        </p:nvSpPr>
        <p:spPr>
          <a:xfrm>
            <a:off x="-17932" y="6122894"/>
            <a:ext cx="3897691" cy="448235"/>
          </a:xfrm>
          <a:prstGeom prst="wedgeRoundRectCallout">
            <a:avLst>
              <a:gd name="adj1" fmla="val 59519"/>
              <a:gd name="adj2" fmla="val 16500"/>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400" dirty="0">
                <a:solidFill>
                  <a:schemeClr val="bg1"/>
                </a:solidFill>
              </a:rPr>
              <a:t>Declarația de cheltuieli în format pdf trebuie semnată și stampilată</a:t>
            </a:r>
            <a:endParaRPr lang="en-US" sz="1400" dirty="0">
              <a:solidFill>
                <a:schemeClr val="bg1"/>
              </a:solidFill>
            </a:endParaRPr>
          </a:p>
        </p:txBody>
      </p:sp>
      <p:sp>
        <p:nvSpPr>
          <p:cNvPr id="19" name="Rectangle: Rounded Corners 18" descr="I">
            <a:extLst>
              <a:ext uri="{FF2B5EF4-FFF2-40B4-BE49-F238E27FC236}">
                <a16:creationId xmlns:a16="http://schemas.microsoft.com/office/drawing/2014/main" id="{FBC91C72-1B05-4E20-5FDD-27E5A3495D73}"/>
              </a:ext>
            </a:extLst>
          </p:cNvPr>
          <p:cNvSpPr/>
          <p:nvPr/>
        </p:nvSpPr>
        <p:spPr>
          <a:xfrm>
            <a:off x="8480612" y="80682"/>
            <a:ext cx="3711387" cy="1255059"/>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b="1" dirty="0"/>
              <a:t>În cazul tuturor documentelor, trebuie să verificați dacă sunt completate conform cerințelor din contractul de finanțare</a:t>
            </a:r>
            <a:endParaRPr lang="en-US" b="1" dirty="0"/>
          </a:p>
        </p:txBody>
      </p:sp>
    </p:spTree>
    <p:extLst>
      <p:ext uri="{BB962C8B-B14F-4D97-AF65-F5344CB8AC3E}">
        <p14:creationId xmlns:p14="http://schemas.microsoft.com/office/powerpoint/2010/main" val="279829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ox(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ox(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ox(in)">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ox(in)">
                                      <p:cBhvr>
                                        <p:cTn id="32" dur="2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ox(in)">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ox(in)">
                                      <p:cBhvr>
                                        <p:cTn id="42" dur="2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80">
                                          <p:stCondLst>
                                            <p:cond delay="0"/>
                                          </p:stCondLst>
                                        </p:cTn>
                                        <p:tgtEl>
                                          <p:spTgt spid="19"/>
                                        </p:tgtEl>
                                      </p:cBhvr>
                                    </p:animEffect>
                                    <p:anim calcmode="lin" valueType="num">
                                      <p:cBhvr>
                                        <p:cTn id="4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53" dur="26">
                                          <p:stCondLst>
                                            <p:cond delay="650"/>
                                          </p:stCondLst>
                                        </p:cTn>
                                        <p:tgtEl>
                                          <p:spTgt spid="19"/>
                                        </p:tgtEl>
                                      </p:cBhvr>
                                      <p:to x="100000" y="60000"/>
                                    </p:animScale>
                                    <p:animScale>
                                      <p:cBhvr>
                                        <p:cTn id="54" dur="166" decel="50000">
                                          <p:stCondLst>
                                            <p:cond delay="676"/>
                                          </p:stCondLst>
                                        </p:cTn>
                                        <p:tgtEl>
                                          <p:spTgt spid="19"/>
                                        </p:tgtEl>
                                      </p:cBhvr>
                                      <p:to x="100000" y="100000"/>
                                    </p:animScale>
                                    <p:animScale>
                                      <p:cBhvr>
                                        <p:cTn id="55" dur="26">
                                          <p:stCondLst>
                                            <p:cond delay="1312"/>
                                          </p:stCondLst>
                                        </p:cTn>
                                        <p:tgtEl>
                                          <p:spTgt spid="19"/>
                                        </p:tgtEl>
                                      </p:cBhvr>
                                      <p:to x="100000" y="80000"/>
                                    </p:animScale>
                                    <p:animScale>
                                      <p:cBhvr>
                                        <p:cTn id="56" dur="166" decel="50000">
                                          <p:stCondLst>
                                            <p:cond delay="1338"/>
                                          </p:stCondLst>
                                        </p:cTn>
                                        <p:tgtEl>
                                          <p:spTgt spid="19"/>
                                        </p:tgtEl>
                                      </p:cBhvr>
                                      <p:to x="100000" y="100000"/>
                                    </p:animScale>
                                    <p:animScale>
                                      <p:cBhvr>
                                        <p:cTn id="57" dur="26">
                                          <p:stCondLst>
                                            <p:cond delay="1642"/>
                                          </p:stCondLst>
                                        </p:cTn>
                                        <p:tgtEl>
                                          <p:spTgt spid="19"/>
                                        </p:tgtEl>
                                      </p:cBhvr>
                                      <p:to x="100000" y="90000"/>
                                    </p:animScale>
                                    <p:animScale>
                                      <p:cBhvr>
                                        <p:cTn id="58" dur="166" decel="50000">
                                          <p:stCondLst>
                                            <p:cond delay="1668"/>
                                          </p:stCondLst>
                                        </p:cTn>
                                        <p:tgtEl>
                                          <p:spTgt spid="19"/>
                                        </p:tgtEl>
                                      </p:cBhvr>
                                      <p:to x="100000" y="100000"/>
                                    </p:animScale>
                                    <p:animScale>
                                      <p:cBhvr>
                                        <p:cTn id="59" dur="26">
                                          <p:stCondLst>
                                            <p:cond delay="1808"/>
                                          </p:stCondLst>
                                        </p:cTn>
                                        <p:tgtEl>
                                          <p:spTgt spid="19"/>
                                        </p:tgtEl>
                                      </p:cBhvr>
                                      <p:to x="100000" y="95000"/>
                                    </p:animScale>
                                    <p:animScale>
                                      <p:cBhvr>
                                        <p:cTn id="60"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3" name="Picture 9" descr="Imagini pentru sea cartoon"/>
          <p:cNvPicPr>
            <a:picLocks noChangeAspect="1" noChangeArrowheads="1"/>
          </p:cNvPicPr>
          <p:nvPr/>
        </p:nvPicPr>
        <p:blipFill>
          <a:blip r:embed="rId3" cstate="print"/>
          <a:srcRect/>
          <a:stretch>
            <a:fillRect/>
          </a:stretch>
        </p:blipFill>
        <p:spPr bwMode="auto">
          <a:xfrm>
            <a:off x="1524000" y="4869160"/>
            <a:ext cx="9144000" cy="1988840"/>
          </a:xfrm>
          <a:prstGeom prst="rect">
            <a:avLst/>
          </a:prstGeom>
          <a:noFill/>
        </p:spPr>
      </p:pic>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343472" y="44625"/>
            <a:ext cx="9396536" cy="6857999"/>
          </a:xfrm>
          <a:prstGeom prst="rect">
            <a:avLst/>
          </a:prstGeom>
          <a:noFill/>
          <a:ln w="9525">
            <a:noFill/>
            <a:miter lim="800000"/>
            <a:headEnd/>
            <a:tailEnd/>
          </a:ln>
        </p:spPr>
      </p:pic>
      <p:sp>
        <p:nvSpPr>
          <p:cNvPr id="5" name="Rectangle 4"/>
          <p:cNvSpPr/>
          <p:nvPr/>
        </p:nvSpPr>
        <p:spPr>
          <a:xfrm rot="19200505">
            <a:off x="2652246" y="3089295"/>
            <a:ext cx="1851149" cy="523220"/>
          </a:xfrm>
          <a:prstGeom prst="rect">
            <a:avLst/>
          </a:prstGeom>
          <a:noFill/>
        </p:spPr>
        <p:txBody>
          <a:bodyPr wrap="none" lIns="91440" tIns="45720" rIns="91440" bIns="45720">
            <a:spAutoFit/>
          </a:bodyPr>
          <a:lstStyle/>
          <a:p>
            <a:pPr algn="ctr"/>
            <a:r>
              <a:rPr lang="ro-RO" sz="1400" dirty="0">
                <a:ln w="18415" cmpd="sng">
                  <a:solidFill>
                    <a:srgbClr val="FFFFFF"/>
                  </a:solidFill>
                  <a:prstDash val="solid"/>
                </a:ln>
                <a:solidFill>
                  <a:srgbClr val="FFFFFF"/>
                </a:solidFill>
                <a:effectLst>
                  <a:outerShdw blurRad="63500" dir="3600000" algn="tl" rotWithShape="0">
                    <a:srgbClr val="000000">
                      <a:alpha val="70000"/>
                    </a:srgbClr>
                  </a:outerShdw>
                </a:effectLst>
              </a:rPr>
              <a:t>Sistemul de educație și</a:t>
            </a:r>
          </a:p>
          <a:p>
            <a:pPr algn="ctr"/>
            <a:r>
              <a:rPr lang="ro-RO" sz="1400" dirty="0">
                <a:ln w="18415" cmpd="sng">
                  <a:solidFill>
                    <a:srgbClr val="FFFFFF"/>
                  </a:solidFill>
                  <a:prstDash val="solid"/>
                </a:ln>
                <a:solidFill>
                  <a:srgbClr val="FFFFFF"/>
                </a:solidFill>
                <a:effectLst>
                  <a:outerShdw blurRad="63500" dir="3600000" algn="tl" rotWithShape="0">
                    <a:srgbClr val="000000">
                      <a:alpha val="70000"/>
                    </a:srgbClr>
                  </a:outerShdw>
                </a:effectLst>
              </a:rPr>
              <a:t>formare</a:t>
            </a: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Rectangle 5"/>
          <p:cNvSpPr/>
          <p:nvPr/>
        </p:nvSpPr>
        <p:spPr>
          <a:xfrm>
            <a:off x="7298032" y="313492"/>
            <a:ext cx="1102225" cy="523220"/>
          </a:xfrm>
          <a:prstGeom prst="rect">
            <a:avLst/>
          </a:prstGeom>
          <a:noFill/>
        </p:spPr>
        <p:txBody>
          <a:bodyPr wrap="none" lIns="91440" tIns="45720" rIns="91440" bIns="45720">
            <a:spAutoFit/>
          </a:bodyPr>
          <a:lstStyle/>
          <a:p>
            <a:pPr algn="ctr"/>
            <a:r>
              <a:rPr lang="ro-RO"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Coordonare </a:t>
            </a:r>
          </a:p>
          <a:p>
            <a:pPr algn="ctr"/>
            <a:r>
              <a:rPr lang="ro-RO"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vizionară</a:t>
            </a:r>
            <a:endParaRPr lang="en-US"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Rectangle 6"/>
          <p:cNvSpPr/>
          <p:nvPr/>
        </p:nvSpPr>
        <p:spPr>
          <a:xfrm rot="3073464">
            <a:off x="3519620" y="5613560"/>
            <a:ext cx="1327607" cy="307777"/>
          </a:xfrm>
          <a:prstGeom prst="rect">
            <a:avLst/>
          </a:prstGeom>
          <a:noFill/>
        </p:spPr>
        <p:txBody>
          <a:bodyPr wrap="none" lIns="91440" tIns="45720" rIns="91440" bIns="45720">
            <a:spAutoFit/>
          </a:bodyPr>
          <a:lstStyle/>
          <a:p>
            <a:pPr algn="ctr"/>
            <a:r>
              <a:rPr lang="ro-RO" sz="1400" dirty="0">
                <a:ln w="18415" cmpd="sng">
                  <a:solidFill>
                    <a:srgbClr val="FFFFFF"/>
                  </a:solidFill>
                  <a:prstDash val="solid"/>
                </a:ln>
                <a:solidFill>
                  <a:srgbClr val="FFFFFF"/>
                </a:solidFill>
                <a:effectLst>
                  <a:outerShdw blurRad="63500" dir="3600000" algn="tl" rotWithShape="0">
                    <a:srgbClr val="000000">
                      <a:alpha val="70000"/>
                    </a:srgbClr>
                  </a:outerShdw>
                </a:effectLst>
              </a:rPr>
              <a:t>Lucrul în echipă</a:t>
            </a: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Rectangle 7"/>
          <p:cNvSpPr/>
          <p:nvPr/>
        </p:nvSpPr>
        <p:spPr>
          <a:xfrm>
            <a:off x="5591944" y="6237313"/>
            <a:ext cx="973536" cy="307777"/>
          </a:xfrm>
          <a:prstGeom prst="rect">
            <a:avLst/>
          </a:prstGeom>
          <a:noFill/>
        </p:spPr>
        <p:txBody>
          <a:bodyPr wrap="none" lIns="91440" tIns="45720" rIns="91440" bIns="45720">
            <a:spAutoFit/>
          </a:bodyPr>
          <a:lstStyle/>
          <a:p>
            <a:pPr algn="ctr"/>
            <a:r>
              <a:rPr lang="ro-RO" sz="1400" dirty="0">
                <a:ln w="18415" cmpd="sng">
                  <a:solidFill>
                    <a:srgbClr val="FFFFFF"/>
                  </a:solidFill>
                  <a:prstDash val="solid"/>
                </a:ln>
                <a:solidFill>
                  <a:srgbClr val="FFFFFF"/>
                </a:solidFill>
                <a:effectLst>
                  <a:outerShdw blurRad="63500" dir="3600000" algn="tl" rotWithShape="0">
                    <a:srgbClr val="000000">
                      <a:alpha val="70000"/>
                    </a:srgbClr>
                  </a:outerShdw>
                </a:effectLst>
              </a:rPr>
              <a:t>Participare</a:t>
            </a: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rot="183183">
            <a:off x="7176121" y="6370605"/>
            <a:ext cx="2373407" cy="307777"/>
          </a:xfrm>
          <a:prstGeom prst="rect">
            <a:avLst/>
          </a:prstGeom>
          <a:noFill/>
        </p:spPr>
        <p:txBody>
          <a:bodyPr wrap="none" lIns="91440" tIns="45720" rIns="91440" bIns="45720">
            <a:spAutoFit/>
          </a:bodyPr>
          <a:lstStyle/>
          <a:p>
            <a:pPr algn="ctr"/>
            <a:r>
              <a:rPr lang="ro-RO" sz="1400" dirty="0">
                <a:ln w="18415" cmpd="sng">
                  <a:solidFill>
                    <a:srgbClr val="FFFFFF"/>
                  </a:solidFill>
                  <a:prstDash val="solid"/>
                </a:ln>
                <a:solidFill>
                  <a:srgbClr val="FFFFFF"/>
                </a:solidFill>
                <a:effectLst>
                  <a:outerShdw blurRad="63500" dir="3600000" algn="tl" rotWithShape="0">
                    <a:srgbClr val="000000">
                      <a:alpha val="70000"/>
                    </a:srgbClr>
                  </a:outerShdw>
                </a:effectLst>
              </a:rPr>
              <a:t>Învățare pe tot parcursul vieții</a:t>
            </a: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Rectangle 11"/>
          <p:cNvSpPr/>
          <p:nvPr/>
        </p:nvSpPr>
        <p:spPr>
          <a:xfrm>
            <a:off x="6672065" y="5713512"/>
            <a:ext cx="790601" cy="307777"/>
          </a:xfrm>
          <a:prstGeom prst="rect">
            <a:avLst/>
          </a:prstGeom>
          <a:noFill/>
        </p:spPr>
        <p:txBody>
          <a:bodyPr wrap="none" lIns="91440" tIns="45720" rIns="91440" bIns="45720">
            <a:spAutoFit/>
          </a:bodyPr>
          <a:lstStyle/>
          <a:p>
            <a:pPr algn="ctr"/>
            <a:r>
              <a:rPr lang="ro-RO"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Inovație</a:t>
            </a:r>
            <a:endParaRPr lang="en-US"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3" name="Rectangle 12"/>
          <p:cNvSpPr/>
          <p:nvPr/>
        </p:nvSpPr>
        <p:spPr>
          <a:xfrm>
            <a:off x="8088862" y="5805265"/>
            <a:ext cx="1701428" cy="307777"/>
          </a:xfrm>
          <a:prstGeom prst="rect">
            <a:avLst/>
          </a:prstGeom>
          <a:noFill/>
        </p:spPr>
        <p:txBody>
          <a:bodyPr wrap="none" lIns="91440" tIns="45720" rIns="91440" bIns="45720">
            <a:spAutoFit/>
          </a:bodyPr>
          <a:lstStyle/>
          <a:p>
            <a:pPr algn="ctr"/>
            <a:r>
              <a:rPr lang="ro-RO"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Practici profesionale</a:t>
            </a:r>
            <a:endParaRPr lang="en-US"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4" name="Rectangle 13"/>
          <p:cNvSpPr/>
          <p:nvPr/>
        </p:nvSpPr>
        <p:spPr>
          <a:xfrm>
            <a:off x="4943873" y="5641504"/>
            <a:ext cx="1154483" cy="307777"/>
          </a:xfrm>
          <a:prstGeom prst="rect">
            <a:avLst/>
          </a:prstGeom>
          <a:noFill/>
        </p:spPr>
        <p:txBody>
          <a:bodyPr wrap="none" lIns="91440" tIns="45720" rIns="91440" bIns="45720">
            <a:spAutoFit/>
          </a:bodyPr>
          <a:lstStyle/>
          <a:p>
            <a:pPr algn="ctr"/>
            <a:r>
              <a:rPr lang="ro-RO"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Service Mind</a:t>
            </a:r>
            <a:endParaRPr lang="en-US"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1028" name="Picture 4"/>
          <p:cNvPicPr>
            <a:picLocks noChangeAspect="1" noChangeArrowheads="1"/>
          </p:cNvPicPr>
          <p:nvPr/>
        </p:nvPicPr>
        <p:blipFill>
          <a:blip r:embed="rId5" cstate="print"/>
          <a:srcRect/>
          <a:stretch>
            <a:fillRect/>
          </a:stretch>
        </p:blipFill>
        <p:spPr bwMode="auto">
          <a:xfrm>
            <a:off x="2135561" y="1124744"/>
            <a:ext cx="1265237" cy="1149350"/>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647729" y="4149080"/>
            <a:ext cx="585787" cy="615950"/>
          </a:xfrm>
          <a:prstGeom prst="rect">
            <a:avLst/>
          </a:prstGeom>
          <a:noFill/>
          <a:ln w="9525">
            <a:noFill/>
            <a:miter lim="800000"/>
            <a:headEnd/>
            <a:tailEnd/>
          </a:ln>
        </p:spPr>
      </p:pic>
      <p:sp>
        <p:nvSpPr>
          <p:cNvPr id="22" name="Rectangle 21"/>
          <p:cNvSpPr/>
          <p:nvPr/>
        </p:nvSpPr>
        <p:spPr>
          <a:xfrm>
            <a:off x="2423593" y="1484784"/>
            <a:ext cx="785793" cy="523220"/>
          </a:xfrm>
          <a:prstGeom prst="rect">
            <a:avLst/>
          </a:prstGeom>
          <a:noFill/>
        </p:spPr>
        <p:txBody>
          <a:bodyPr wrap="none" lIns="91440" tIns="45720" rIns="91440" bIns="45720">
            <a:spAutoFit/>
          </a:bodyPr>
          <a:lstStyle/>
          <a:p>
            <a:pPr algn="ctr"/>
            <a:r>
              <a:rPr lang="ro-RO"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Viziune</a:t>
            </a:r>
          </a:p>
          <a:p>
            <a:pPr algn="ctr"/>
            <a:r>
              <a:rPr lang="ro-RO"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Misiune</a:t>
            </a:r>
            <a:endParaRPr lang="en-US"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3" name="Rectangle 22"/>
          <p:cNvSpPr/>
          <p:nvPr/>
        </p:nvSpPr>
        <p:spPr>
          <a:xfrm>
            <a:off x="2358028" y="4293097"/>
            <a:ext cx="1360822" cy="307777"/>
          </a:xfrm>
          <a:prstGeom prst="rect">
            <a:avLst/>
          </a:prstGeom>
          <a:noFill/>
        </p:spPr>
        <p:txBody>
          <a:bodyPr wrap="none" lIns="91440" tIns="45720" rIns="91440" bIns="45720">
            <a:spAutoFit/>
          </a:bodyPr>
          <a:lstStyle/>
          <a:p>
            <a:pPr algn="ctr"/>
            <a:r>
              <a:rPr lang="ro-RO"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Buna guvernare</a:t>
            </a:r>
            <a:endParaRPr lang="en-US"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1034" name="Picture 10"/>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879976" y="908720"/>
            <a:ext cx="2664296" cy="1800200"/>
          </a:xfrm>
          <a:prstGeom prst="rect">
            <a:avLst/>
          </a:prstGeom>
          <a:noFill/>
          <a:ln w="9525">
            <a:noFill/>
            <a:miter lim="800000"/>
            <a:headEnd/>
            <a:tailEnd/>
          </a:ln>
        </p:spPr>
      </p:pic>
      <p:sp>
        <p:nvSpPr>
          <p:cNvPr id="30" name="Rectangle 29"/>
          <p:cNvSpPr/>
          <p:nvPr/>
        </p:nvSpPr>
        <p:spPr>
          <a:xfrm>
            <a:off x="6456041" y="1412777"/>
            <a:ext cx="1294265" cy="584775"/>
          </a:xfrm>
          <a:prstGeom prst="rect">
            <a:avLst/>
          </a:prstGeom>
          <a:noFill/>
        </p:spPr>
        <p:txBody>
          <a:bodyPr wrap="none" lIns="91440" tIns="45720" rIns="91440" bIns="45720">
            <a:spAutoFit/>
          </a:bodyPr>
          <a:lstStyle/>
          <a:p>
            <a:pPr algn="ctr"/>
            <a:r>
              <a:rPr lang="ro-RO" sz="1600" dirty="0">
                <a:ln w="18415" cmpd="sng">
                  <a:solidFill>
                    <a:srgbClr val="FFFFFF"/>
                  </a:solidFill>
                  <a:prstDash val="solid"/>
                </a:ln>
                <a:solidFill>
                  <a:srgbClr val="FFFFFF"/>
                </a:solidFill>
                <a:effectLst>
                  <a:outerShdw blurRad="63500" dir="3600000" algn="tl" rotWithShape="0">
                    <a:srgbClr val="000000">
                      <a:alpha val="70000"/>
                    </a:srgbClr>
                  </a:outerShdw>
                </a:effectLst>
              </a:rPr>
              <a:t>Dezvoltare și </a:t>
            </a:r>
          </a:p>
          <a:p>
            <a:pPr algn="ctr"/>
            <a:r>
              <a:rPr lang="ro-RO" sz="1600" dirty="0">
                <a:ln w="18415" cmpd="sng">
                  <a:solidFill>
                    <a:srgbClr val="FFFFFF"/>
                  </a:solidFill>
                  <a:prstDash val="solid"/>
                </a:ln>
                <a:solidFill>
                  <a:srgbClr val="FFFFFF"/>
                </a:solidFill>
                <a:effectLst>
                  <a:outerShdw blurRad="63500" dir="3600000" algn="tl" rotWithShape="0">
                    <a:srgbClr val="000000">
                      <a:alpha val="70000"/>
                    </a:srgbClr>
                  </a:outerShdw>
                </a:effectLst>
              </a:rPr>
              <a:t>Inovație</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5" name="Flowchart: Stored Data 34"/>
          <p:cNvSpPr/>
          <p:nvPr/>
        </p:nvSpPr>
        <p:spPr>
          <a:xfrm>
            <a:off x="7824192" y="3068960"/>
            <a:ext cx="2448272" cy="2088232"/>
          </a:xfrm>
          <a:prstGeom prst="flowChartOnlineStorag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5" name="Picture 11"/>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519936" y="2636912"/>
            <a:ext cx="3168352" cy="2736304"/>
          </a:xfrm>
          <a:prstGeom prst="rect">
            <a:avLst/>
          </a:prstGeom>
          <a:noFill/>
          <a:ln w="9525">
            <a:noFill/>
            <a:miter lim="800000"/>
            <a:headEnd/>
            <a:tailEnd/>
          </a:ln>
        </p:spPr>
      </p:pic>
      <p:sp>
        <p:nvSpPr>
          <p:cNvPr id="37" name="Flowchart: Stored Data 36"/>
          <p:cNvSpPr/>
          <p:nvPr/>
        </p:nvSpPr>
        <p:spPr>
          <a:xfrm>
            <a:off x="4511824" y="1844824"/>
            <a:ext cx="2088232" cy="1440160"/>
          </a:xfrm>
          <a:prstGeom prst="flowChartOnlineStorag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015881" y="2276873"/>
            <a:ext cx="840165" cy="584775"/>
          </a:xfrm>
          <a:prstGeom prst="rect">
            <a:avLst/>
          </a:prstGeom>
          <a:noFill/>
        </p:spPr>
        <p:txBody>
          <a:bodyPr wrap="none" lIns="91440" tIns="45720" rIns="91440" bIns="45720">
            <a:spAutoFit/>
          </a:bodyPr>
          <a:lstStyle/>
          <a:p>
            <a:pPr algn="ctr"/>
            <a:r>
              <a:rPr lang="ro-RO" sz="1600" dirty="0">
                <a:ln w="18415" cmpd="sng">
                  <a:solidFill>
                    <a:srgbClr val="FFFFFF"/>
                  </a:solidFill>
                  <a:prstDash val="solid"/>
                </a:ln>
                <a:solidFill>
                  <a:srgbClr val="FFFFFF"/>
                </a:solidFill>
                <a:effectLst>
                  <a:outerShdw blurRad="63500" dir="3600000" algn="tl" rotWithShape="0">
                    <a:srgbClr val="000000">
                      <a:alpha val="70000"/>
                    </a:srgbClr>
                  </a:outerShdw>
                </a:effectLst>
              </a:rPr>
              <a:t>Procese</a:t>
            </a:r>
          </a:p>
          <a:p>
            <a:pPr algn="ctr"/>
            <a:r>
              <a:rPr lang="ro-RO" sz="1600" dirty="0">
                <a:ln w="18415" cmpd="sng">
                  <a:solidFill>
                    <a:srgbClr val="FFFFFF"/>
                  </a:solidFill>
                  <a:prstDash val="solid"/>
                </a:ln>
                <a:solidFill>
                  <a:srgbClr val="FFFFFF"/>
                </a:solidFill>
                <a:effectLst>
                  <a:outerShdw blurRad="63500" dir="3600000" algn="tl" rotWithShape="0">
                    <a:srgbClr val="000000">
                      <a:alpha val="70000"/>
                    </a:srgbClr>
                  </a:outerShdw>
                </a:effectLst>
              </a:rPr>
              <a:t>Interne</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Rectangle 9"/>
          <p:cNvSpPr/>
          <p:nvPr/>
        </p:nvSpPr>
        <p:spPr>
          <a:xfrm rot="20053001">
            <a:off x="4042683" y="1635961"/>
            <a:ext cx="2089931" cy="307777"/>
          </a:xfrm>
          <a:prstGeom prst="rect">
            <a:avLst/>
          </a:prstGeom>
          <a:noFill/>
        </p:spPr>
        <p:txBody>
          <a:bodyPr wrap="none" lIns="91440" tIns="45720" rIns="91440" bIns="45720">
            <a:spAutoFit/>
          </a:bodyPr>
          <a:lstStyle/>
          <a:p>
            <a:pPr algn="ctr"/>
            <a:r>
              <a:rPr lang="ro-RO"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Orientare spre beneficiari</a:t>
            </a:r>
            <a:endParaRPr lang="en-US"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cxnSp>
        <p:nvCxnSpPr>
          <p:cNvPr id="43" name="Straight Connector 42"/>
          <p:cNvCxnSpPr/>
          <p:nvPr/>
        </p:nvCxnSpPr>
        <p:spPr>
          <a:xfrm>
            <a:off x="4655840" y="4797152"/>
            <a:ext cx="648072" cy="360040"/>
          </a:xfrm>
          <a:prstGeom prst="line">
            <a:avLst/>
          </a:prstGeom>
          <a:ln w="57150"/>
        </p:spPr>
        <p:style>
          <a:lnRef idx="3">
            <a:schemeClr val="dk1"/>
          </a:lnRef>
          <a:fillRef idx="0">
            <a:schemeClr val="dk1"/>
          </a:fillRef>
          <a:effectRef idx="2">
            <a:schemeClr val="dk1"/>
          </a:effectRef>
          <a:fontRef idx="minor">
            <a:schemeClr val="tx1"/>
          </a:fontRef>
        </p:style>
      </p:cxnSp>
      <p:cxnSp>
        <p:nvCxnSpPr>
          <p:cNvPr id="45" name="Straight Connector 44"/>
          <p:cNvCxnSpPr/>
          <p:nvPr/>
        </p:nvCxnSpPr>
        <p:spPr>
          <a:xfrm>
            <a:off x="8544272" y="980728"/>
            <a:ext cx="936104" cy="4536504"/>
          </a:xfrm>
          <a:prstGeom prst="line">
            <a:avLst/>
          </a:prstGeom>
          <a:ln w="57150"/>
        </p:spPr>
        <p:style>
          <a:lnRef idx="3">
            <a:schemeClr val="dk1"/>
          </a:lnRef>
          <a:fillRef idx="0">
            <a:schemeClr val="dk1"/>
          </a:fillRef>
          <a:effectRef idx="2">
            <a:schemeClr val="dk1"/>
          </a:effectRef>
          <a:fontRef idx="minor">
            <a:schemeClr val="tx1"/>
          </a:fontRef>
        </p:style>
      </p:cxnSp>
      <p:cxnSp>
        <p:nvCxnSpPr>
          <p:cNvPr id="48" name="Straight Connector 47"/>
          <p:cNvCxnSpPr/>
          <p:nvPr/>
        </p:nvCxnSpPr>
        <p:spPr>
          <a:xfrm>
            <a:off x="8616280" y="2708920"/>
            <a:ext cx="864096" cy="2808312"/>
          </a:xfrm>
          <a:prstGeom prst="line">
            <a:avLst/>
          </a:prstGeom>
          <a:ln w="57150"/>
        </p:spPr>
        <p:style>
          <a:lnRef idx="3">
            <a:schemeClr val="dk1"/>
          </a:lnRef>
          <a:fillRef idx="0">
            <a:schemeClr val="dk1"/>
          </a:fillRef>
          <a:effectRef idx="2">
            <a:schemeClr val="dk1"/>
          </a:effectRef>
          <a:fontRef idx="minor">
            <a:schemeClr val="tx1"/>
          </a:fontRef>
        </p:style>
      </p:cxnSp>
      <p:cxnSp>
        <p:nvCxnSpPr>
          <p:cNvPr id="51" name="Straight Connector 50"/>
          <p:cNvCxnSpPr/>
          <p:nvPr/>
        </p:nvCxnSpPr>
        <p:spPr>
          <a:xfrm>
            <a:off x="10128448" y="3068960"/>
            <a:ext cx="360040" cy="2520280"/>
          </a:xfrm>
          <a:prstGeom prst="line">
            <a:avLst/>
          </a:prstGeom>
          <a:ln w="57150"/>
        </p:spPr>
        <p:style>
          <a:lnRef idx="3">
            <a:schemeClr val="dk1"/>
          </a:lnRef>
          <a:fillRef idx="0">
            <a:schemeClr val="dk1"/>
          </a:fillRef>
          <a:effectRef idx="2">
            <a:schemeClr val="dk1"/>
          </a:effectRef>
          <a:fontRef idx="minor">
            <a:schemeClr val="tx1"/>
          </a:fontRef>
        </p:style>
      </p:cxnSp>
      <p:cxnSp>
        <p:nvCxnSpPr>
          <p:cNvPr id="53" name="Straight Connector 52"/>
          <p:cNvCxnSpPr/>
          <p:nvPr/>
        </p:nvCxnSpPr>
        <p:spPr>
          <a:xfrm>
            <a:off x="10128448" y="5157192"/>
            <a:ext cx="360040" cy="432048"/>
          </a:xfrm>
          <a:prstGeom prst="line">
            <a:avLst/>
          </a:prstGeom>
          <a:ln w="57150"/>
        </p:spPr>
        <p:style>
          <a:lnRef idx="3">
            <a:schemeClr val="dk1"/>
          </a:lnRef>
          <a:fillRef idx="0">
            <a:schemeClr val="dk1"/>
          </a:fillRef>
          <a:effectRef idx="2">
            <a:schemeClr val="dk1"/>
          </a:effectRef>
          <a:fontRef idx="minor">
            <a:schemeClr val="tx1"/>
          </a:fontRef>
        </p:style>
      </p:cxnSp>
      <p:cxnSp>
        <p:nvCxnSpPr>
          <p:cNvPr id="56" name="Straight Connector 55"/>
          <p:cNvCxnSpPr/>
          <p:nvPr/>
        </p:nvCxnSpPr>
        <p:spPr>
          <a:xfrm>
            <a:off x="8616280" y="5301208"/>
            <a:ext cx="864096" cy="216024"/>
          </a:xfrm>
          <a:prstGeom prst="line">
            <a:avLst/>
          </a:prstGeom>
          <a:ln w="57150"/>
        </p:spPr>
        <p:style>
          <a:lnRef idx="3">
            <a:schemeClr val="dk1"/>
          </a:lnRef>
          <a:fillRef idx="0">
            <a:schemeClr val="dk1"/>
          </a:fillRef>
          <a:effectRef idx="2">
            <a:schemeClr val="dk1"/>
          </a:effectRef>
          <a:fontRef idx="minor">
            <a:schemeClr val="tx1"/>
          </a:fontRef>
        </p:style>
      </p:cxnSp>
      <p:cxnSp>
        <p:nvCxnSpPr>
          <p:cNvPr id="61" name="Straight Connector 60"/>
          <p:cNvCxnSpPr/>
          <p:nvPr/>
        </p:nvCxnSpPr>
        <p:spPr>
          <a:xfrm>
            <a:off x="6528048" y="1844824"/>
            <a:ext cx="1224136" cy="3600400"/>
          </a:xfrm>
          <a:prstGeom prst="line">
            <a:avLst/>
          </a:prstGeom>
          <a:ln w="57150"/>
        </p:spPr>
        <p:style>
          <a:lnRef idx="3">
            <a:schemeClr val="dk1"/>
          </a:lnRef>
          <a:fillRef idx="0">
            <a:schemeClr val="dk1"/>
          </a:fillRef>
          <a:effectRef idx="2">
            <a:schemeClr val="dk1"/>
          </a:effectRef>
          <a:fontRef idx="minor">
            <a:schemeClr val="tx1"/>
          </a:fontRef>
        </p:style>
      </p:cxnSp>
      <p:cxnSp>
        <p:nvCxnSpPr>
          <p:cNvPr id="64" name="Straight Connector 63"/>
          <p:cNvCxnSpPr/>
          <p:nvPr/>
        </p:nvCxnSpPr>
        <p:spPr>
          <a:xfrm>
            <a:off x="6456040" y="3212976"/>
            <a:ext cx="1296144" cy="2232248"/>
          </a:xfrm>
          <a:prstGeom prst="line">
            <a:avLst/>
          </a:prstGeom>
          <a:ln w="57150"/>
        </p:spPr>
        <p:style>
          <a:lnRef idx="3">
            <a:schemeClr val="dk1"/>
          </a:lnRef>
          <a:fillRef idx="0">
            <a:schemeClr val="dk1"/>
          </a:fillRef>
          <a:effectRef idx="2">
            <a:schemeClr val="dk1"/>
          </a:effectRef>
          <a:fontRef idx="minor">
            <a:schemeClr val="tx1"/>
          </a:fontRef>
        </p:style>
      </p:cxnSp>
      <p:cxnSp>
        <p:nvCxnSpPr>
          <p:cNvPr id="66" name="Straight Connector 65"/>
          <p:cNvCxnSpPr/>
          <p:nvPr/>
        </p:nvCxnSpPr>
        <p:spPr>
          <a:xfrm>
            <a:off x="6672064" y="4797152"/>
            <a:ext cx="1080120" cy="648072"/>
          </a:xfrm>
          <a:prstGeom prst="line">
            <a:avLst/>
          </a:prstGeom>
          <a:ln w="57150"/>
        </p:spPr>
        <p:style>
          <a:lnRef idx="3">
            <a:schemeClr val="dk1"/>
          </a:lnRef>
          <a:fillRef idx="0">
            <a:schemeClr val="dk1"/>
          </a:fillRef>
          <a:effectRef idx="2">
            <a:schemeClr val="dk1"/>
          </a:effectRef>
          <a:fontRef idx="minor">
            <a:schemeClr val="tx1"/>
          </a:fontRef>
        </p:style>
      </p:cxnSp>
      <p:sp>
        <p:nvSpPr>
          <p:cNvPr id="73" name="Rectangle 72"/>
          <p:cNvSpPr/>
          <p:nvPr/>
        </p:nvSpPr>
        <p:spPr>
          <a:xfrm rot="1680225">
            <a:off x="3973003" y="4821732"/>
            <a:ext cx="1462067" cy="523220"/>
          </a:xfrm>
          <a:prstGeom prst="rect">
            <a:avLst/>
          </a:prstGeom>
          <a:noFill/>
        </p:spPr>
        <p:txBody>
          <a:bodyPr wrap="none" lIns="91440" tIns="45720" rIns="91440" bIns="45720">
            <a:spAutoFit/>
          </a:bodyPr>
          <a:lstStyle/>
          <a:p>
            <a:pPr algn="ctr"/>
            <a:r>
              <a:rPr lang="ro-RO"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Responsabilitate </a:t>
            </a:r>
          </a:p>
          <a:p>
            <a:pPr algn="ctr"/>
            <a:r>
              <a:rPr lang="ro-RO"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socială</a:t>
            </a:r>
            <a:endParaRPr lang="en-US"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4" name="Rectangle 73"/>
          <p:cNvSpPr/>
          <p:nvPr/>
        </p:nvSpPr>
        <p:spPr>
          <a:xfrm rot="4626261">
            <a:off x="7797974" y="2057902"/>
            <a:ext cx="2307619" cy="307777"/>
          </a:xfrm>
          <a:prstGeom prst="rect">
            <a:avLst/>
          </a:prstGeom>
          <a:noFill/>
        </p:spPr>
        <p:txBody>
          <a:bodyPr wrap="none" lIns="91440" tIns="45720" rIns="91440" bIns="45720">
            <a:spAutoFit/>
          </a:bodyPr>
          <a:lstStyle/>
          <a:p>
            <a:pPr algn="ctr"/>
            <a:r>
              <a:rPr lang="ro-RO"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Valorificarea resursei umane</a:t>
            </a:r>
            <a:endParaRPr lang="en-US"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4" name="Rectangle 33"/>
          <p:cNvSpPr/>
          <p:nvPr/>
        </p:nvSpPr>
        <p:spPr>
          <a:xfrm>
            <a:off x="6888088" y="3501009"/>
            <a:ext cx="1061316" cy="830997"/>
          </a:xfrm>
          <a:prstGeom prst="rect">
            <a:avLst/>
          </a:prstGeom>
          <a:noFill/>
        </p:spPr>
        <p:txBody>
          <a:bodyPr wrap="none" lIns="91440" tIns="45720" rIns="91440" bIns="45720">
            <a:spAutoFit/>
          </a:bodyPr>
          <a:lstStyle/>
          <a:p>
            <a:pPr algn="ctr"/>
            <a:r>
              <a:rPr lang="ro-RO" sz="1600" dirty="0">
                <a:ln w="18415" cmpd="sng">
                  <a:solidFill>
                    <a:srgbClr val="FFFFFF"/>
                  </a:solidFill>
                  <a:prstDash val="solid"/>
                </a:ln>
                <a:solidFill>
                  <a:srgbClr val="FFFFFF"/>
                </a:solidFill>
                <a:effectLst>
                  <a:outerShdw blurRad="63500" dir="3600000" algn="tl" rotWithShape="0">
                    <a:srgbClr val="000000">
                      <a:alpha val="70000"/>
                    </a:srgbClr>
                  </a:outerShdw>
                </a:effectLst>
              </a:rPr>
              <a:t>Orientare </a:t>
            </a:r>
          </a:p>
          <a:p>
            <a:pPr algn="ctr"/>
            <a:r>
              <a:rPr lang="ro-RO" sz="1600" dirty="0">
                <a:ln w="18415" cmpd="sng">
                  <a:solidFill>
                    <a:srgbClr val="FFFFFF"/>
                  </a:solidFill>
                  <a:prstDash val="solid"/>
                </a:ln>
                <a:solidFill>
                  <a:srgbClr val="FFFFFF"/>
                </a:solidFill>
                <a:effectLst>
                  <a:outerShdw blurRad="63500" dir="3600000" algn="tl" rotWithShape="0">
                    <a:srgbClr val="000000">
                      <a:alpha val="70000"/>
                    </a:srgbClr>
                  </a:outerShdw>
                </a:effectLst>
              </a:rPr>
              <a:t>spre </a:t>
            </a:r>
          </a:p>
          <a:p>
            <a:pPr algn="ctr"/>
            <a:r>
              <a:rPr lang="ro-RO" sz="1600" dirty="0">
                <a:ln w="18415" cmpd="sng">
                  <a:solidFill>
                    <a:srgbClr val="FFFFFF"/>
                  </a:solidFill>
                  <a:prstDash val="solid"/>
                </a:ln>
                <a:solidFill>
                  <a:srgbClr val="FFFFFF"/>
                </a:solidFill>
                <a:effectLst>
                  <a:outerShdw blurRad="63500" dir="3600000" algn="tl" rotWithShape="0">
                    <a:srgbClr val="000000">
                      <a:alpha val="70000"/>
                    </a:srgbClr>
                  </a:outerShdw>
                </a:effectLst>
              </a:rPr>
              <a:t>beneficiari</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6" name="Rectangle 75"/>
          <p:cNvSpPr/>
          <p:nvPr/>
        </p:nvSpPr>
        <p:spPr>
          <a:xfrm rot="4193768">
            <a:off x="6113100" y="2477694"/>
            <a:ext cx="1704954" cy="307777"/>
          </a:xfrm>
          <a:prstGeom prst="rect">
            <a:avLst/>
          </a:prstGeom>
          <a:noFill/>
        </p:spPr>
        <p:txBody>
          <a:bodyPr wrap="none" lIns="91440" tIns="45720" rIns="91440" bIns="45720">
            <a:spAutoFit/>
          </a:bodyPr>
          <a:lstStyle/>
          <a:p>
            <a:pPr algn="ctr"/>
            <a:r>
              <a:rPr lang="ro-RO" sz="1400" b="1" dirty="0">
                <a:ln w="10541" cmpd="sng">
                  <a:solidFill>
                    <a:schemeClr val="accent1">
                      <a:shade val="88000"/>
                      <a:satMod val="110000"/>
                    </a:schemeClr>
                  </a:solidFill>
                  <a:prstDash val="solid"/>
                </a:ln>
              </a:rPr>
              <a:t>Coordonare inovație</a:t>
            </a:r>
            <a:endParaRPr lang="en-US" sz="1400" b="1" dirty="0">
              <a:ln w="10541" cmpd="sng">
                <a:solidFill>
                  <a:schemeClr val="accent1">
                    <a:shade val="88000"/>
                    <a:satMod val="110000"/>
                  </a:schemeClr>
                </a:solidFill>
                <a:prstDash val="solid"/>
              </a:ln>
            </a:endParaRPr>
          </a:p>
        </p:txBody>
      </p:sp>
      <p:sp>
        <p:nvSpPr>
          <p:cNvPr id="39" name="Flowchart: Stored Data 38"/>
          <p:cNvSpPr/>
          <p:nvPr/>
        </p:nvSpPr>
        <p:spPr>
          <a:xfrm>
            <a:off x="4295800" y="3356992"/>
            <a:ext cx="2376264" cy="1440160"/>
          </a:xfrm>
          <a:prstGeom prst="flowChartOnlineStorag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511825" y="3645024"/>
            <a:ext cx="1719761" cy="738664"/>
          </a:xfrm>
          <a:prstGeom prst="rect">
            <a:avLst/>
          </a:prstGeom>
          <a:noFill/>
        </p:spPr>
        <p:txBody>
          <a:bodyPr wrap="square" lIns="91440" tIns="45720" rIns="91440" bIns="45720">
            <a:spAutoFit/>
          </a:bodyPr>
          <a:lstStyle/>
          <a:p>
            <a:pPr algn="ctr"/>
            <a:r>
              <a:rPr lang="ro-RO" sz="1600" dirty="0">
                <a:ln w="18415" cmpd="sng">
                  <a:solidFill>
                    <a:srgbClr val="FFFFFF"/>
                  </a:solidFill>
                  <a:prstDash val="solid"/>
                </a:ln>
                <a:solidFill>
                  <a:srgbClr val="FFFFFF"/>
                </a:solidFill>
                <a:effectLst>
                  <a:outerShdw blurRad="63500" dir="3600000" algn="tl" rotWithShape="0">
                    <a:srgbClr val="000000">
                      <a:alpha val="70000"/>
                    </a:srgbClr>
                  </a:outerShdw>
                </a:effectLst>
              </a:rPr>
              <a:t>Nevoi identificate</a:t>
            </a:r>
          </a:p>
          <a:p>
            <a:pPr algn="ctr"/>
            <a:endParaRPr lang="ro-RO" sz="1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ro-RO" sz="1600" dirty="0">
                <a:ln w="18415" cmpd="sng">
                  <a:solidFill>
                    <a:srgbClr val="FFFFFF"/>
                  </a:solidFill>
                  <a:prstDash val="solid"/>
                </a:ln>
                <a:solidFill>
                  <a:srgbClr val="FFFFFF"/>
                </a:solidFill>
                <a:effectLst>
                  <a:outerShdw blurRad="63500" dir="3600000" algn="tl" rotWithShape="0">
                    <a:srgbClr val="000000">
                      <a:alpha val="70000"/>
                    </a:srgbClr>
                  </a:outerShdw>
                </a:effectLst>
              </a:rPr>
              <a:t>Date folosite </a:t>
            </a:r>
          </a:p>
        </p:txBody>
      </p:sp>
      <p:cxnSp>
        <p:nvCxnSpPr>
          <p:cNvPr id="69" name="Straight Connector 68"/>
          <p:cNvCxnSpPr/>
          <p:nvPr/>
        </p:nvCxnSpPr>
        <p:spPr>
          <a:xfrm>
            <a:off x="4007768" y="4005064"/>
            <a:ext cx="1368152" cy="1224136"/>
          </a:xfrm>
          <a:prstGeom prst="line">
            <a:avLst/>
          </a:prstGeom>
          <a:ln w="57150"/>
        </p:spPr>
        <p:style>
          <a:lnRef idx="3">
            <a:schemeClr val="dk1"/>
          </a:lnRef>
          <a:fillRef idx="0">
            <a:schemeClr val="dk1"/>
          </a:fillRef>
          <a:effectRef idx="2">
            <a:schemeClr val="dk1"/>
          </a:effectRef>
          <a:fontRef idx="minor">
            <a:schemeClr val="tx1"/>
          </a:fontRef>
        </p:style>
      </p:cxnSp>
      <p:sp>
        <p:nvSpPr>
          <p:cNvPr id="11" name="Rectangle 10"/>
          <p:cNvSpPr/>
          <p:nvPr/>
        </p:nvSpPr>
        <p:spPr>
          <a:xfrm rot="2534939">
            <a:off x="3972514" y="4294489"/>
            <a:ext cx="1622431" cy="307777"/>
          </a:xfrm>
          <a:prstGeom prst="rect">
            <a:avLst/>
          </a:prstGeom>
          <a:noFill/>
        </p:spPr>
        <p:txBody>
          <a:bodyPr wrap="none" lIns="91440" tIns="45720" rIns="91440" bIns="45720">
            <a:spAutoFit/>
          </a:bodyPr>
          <a:lstStyle/>
          <a:p>
            <a:pPr algn="ctr"/>
            <a:r>
              <a:rPr lang="ro-RO"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Centrare spre viitor</a:t>
            </a:r>
            <a:endParaRPr lang="en-US"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7" name="Rectangle 76"/>
          <p:cNvSpPr/>
          <p:nvPr/>
        </p:nvSpPr>
        <p:spPr>
          <a:xfrm rot="4917450">
            <a:off x="9166061" y="4163142"/>
            <a:ext cx="2089867" cy="307777"/>
          </a:xfrm>
          <a:prstGeom prst="rect">
            <a:avLst/>
          </a:prstGeom>
          <a:noFill/>
        </p:spPr>
        <p:txBody>
          <a:bodyPr wrap="none" lIns="91440" tIns="45720" rIns="91440" bIns="45720">
            <a:spAutoFit/>
          </a:bodyPr>
          <a:lstStyle/>
          <a:p>
            <a:pPr algn="ctr"/>
            <a:r>
              <a:rPr lang="ro-RO"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Perspective de dezvoltare</a:t>
            </a:r>
            <a:endParaRPr lang="en-US"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9" name="Rectangle 78"/>
          <p:cNvSpPr/>
          <p:nvPr/>
        </p:nvSpPr>
        <p:spPr>
          <a:xfrm rot="1858521">
            <a:off x="5970897" y="4889468"/>
            <a:ext cx="1623008" cy="523220"/>
          </a:xfrm>
          <a:prstGeom prst="rect">
            <a:avLst/>
          </a:prstGeom>
          <a:noFill/>
        </p:spPr>
        <p:txBody>
          <a:bodyPr wrap="none" lIns="91440" tIns="45720" rIns="91440" bIns="45720">
            <a:spAutoFit/>
          </a:bodyPr>
          <a:lstStyle/>
          <a:p>
            <a:pPr algn="ctr"/>
            <a:r>
              <a:rPr lang="ro-RO" sz="1400" b="1" dirty="0">
                <a:ln w="10541" cmpd="sng">
                  <a:solidFill>
                    <a:schemeClr val="accent1">
                      <a:shade val="88000"/>
                      <a:satMod val="110000"/>
                    </a:schemeClr>
                  </a:solidFill>
                  <a:prstDash val="solid"/>
                </a:ln>
                <a:solidFill>
                  <a:schemeClr val="bg1"/>
                </a:solidFill>
              </a:rPr>
              <a:t>Management</a:t>
            </a:r>
            <a:r>
              <a:rPr lang="ro-RO" sz="1400" b="1" dirty="0">
                <a:ln w="10541" cmpd="sng">
                  <a:solidFill>
                    <a:schemeClr val="accent1">
                      <a:shade val="88000"/>
                      <a:satMod val="110000"/>
                    </a:schemeClr>
                  </a:solidFill>
                  <a:prstDash val="solid"/>
                </a:ln>
              </a:rPr>
              <a:t> </a:t>
            </a:r>
            <a:r>
              <a:rPr lang="ro-RO" sz="1400" b="1" dirty="0">
                <a:ln w="10541" cmpd="sng">
                  <a:solidFill>
                    <a:schemeClr val="accent1">
                      <a:shade val="88000"/>
                      <a:satMod val="110000"/>
                    </a:schemeClr>
                  </a:solidFill>
                  <a:prstDash val="solid"/>
                </a:ln>
                <a:solidFill>
                  <a:schemeClr val="bg1"/>
                </a:solidFill>
              </a:rPr>
              <a:t>bazat</a:t>
            </a:r>
          </a:p>
          <a:p>
            <a:pPr algn="ctr"/>
            <a:r>
              <a:rPr lang="ro-RO" sz="1400" b="1" dirty="0">
                <a:ln w="10541" cmpd="sng">
                  <a:solidFill>
                    <a:schemeClr val="accent1">
                      <a:shade val="88000"/>
                      <a:satMod val="110000"/>
                    </a:schemeClr>
                  </a:solidFill>
                  <a:prstDash val="solid"/>
                </a:ln>
                <a:solidFill>
                  <a:schemeClr val="bg1"/>
                </a:solidFill>
              </a:rPr>
              <a:t> pe  date</a:t>
            </a:r>
            <a:endParaRPr lang="en-US" sz="1400" b="1" dirty="0">
              <a:ln w="10541" cmpd="sng">
                <a:solidFill>
                  <a:schemeClr val="accent1">
                    <a:shade val="88000"/>
                    <a:satMod val="110000"/>
                  </a:schemeClr>
                </a:solidFill>
                <a:prstDash val="solid"/>
              </a:ln>
              <a:solidFill>
                <a:schemeClr val="bg1"/>
              </a:solidFill>
            </a:endParaRPr>
          </a:p>
        </p:txBody>
      </p:sp>
      <p:sp>
        <p:nvSpPr>
          <p:cNvPr id="80" name="Rectangle 79"/>
          <p:cNvSpPr/>
          <p:nvPr/>
        </p:nvSpPr>
        <p:spPr>
          <a:xfrm rot="3505116">
            <a:off x="6487328" y="4120159"/>
            <a:ext cx="796052" cy="307777"/>
          </a:xfrm>
          <a:prstGeom prst="rect">
            <a:avLst/>
          </a:prstGeom>
          <a:noFill/>
        </p:spPr>
        <p:txBody>
          <a:bodyPr wrap="none" lIns="91440" tIns="45720" rIns="91440" bIns="45720">
            <a:spAutoFit/>
          </a:bodyPr>
          <a:lstStyle/>
          <a:p>
            <a:pPr algn="ctr"/>
            <a:r>
              <a:rPr lang="ro-RO" sz="1400" b="1" dirty="0">
                <a:ln w="10541" cmpd="sng">
                  <a:solidFill>
                    <a:schemeClr val="accent1">
                      <a:shade val="88000"/>
                      <a:satMod val="110000"/>
                    </a:schemeClr>
                  </a:solidFill>
                  <a:prstDash val="solid"/>
                </a:ln>
                <a:solidFill>
                  <a:schemeClr val="bg1"/>
                </a:solidFill>
              </a:rPr>
              <a:t>Învățare</a:t>
            </a:r>
            <a:endParaRPr lang="en-US" sz="1400" b="1" dirty="0">
              <a:ln w="10541" cmpd="sng">
                <a:solidFill>
                  <a:schemeClr val="accent1">
                    <a:shade val="88000"/>
                    <a:satMod val="110000"/>
                  </a:schemeClr>
                </a:solidFill>
                <a:prstDash val="solid"/>
              </a:ln>
              <a:solidFill>
                <a:schemeClr val="bg1"/>
              </a:solidFill>
            </a:endParaRPr>
          </a:p>
        </p:txBody>
      </p:sp>
      <p:sp>
        <p:nvSpPr>
          <p:cNvPr id="82" name="Rectangle 81"/>
          <p:cNvSpPr/>
          <p:nvPr/>
        </p:nvSpPr>
        <p:spPr>
          <a:xfrm rot="4454202">
            <a:off x="7942217" y="3910493"/>
            <a:ext cx="1792286" cy="523220"/>
          </a:xfrm>
          <a:prstGeom prst="rect">
            <a:avLst/>
          </a:prstGeom>
          <a:noFill/>
        </p:spPr>
        <p:txBody>
          <a:bodyPr wrap="none" lIns="91440" tIns="45720" rIns="91440" bIns="45720">
            <a:spAutoFit/>
          </a:bodyPr>
          <a:lstStyle/>
          <a:p>
            <a:pPr algn="ctr"/>
            <a:r>
              <a:rPr lang="ro-RO"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Centrare pe rezultate </a:t>
            </a:r>
          </a:p>
          <a:p>
            <a:pPr algn="ctr"/>
            <a:r>
              <a:rPr lang="ro-RO"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si valoare adăugată</a:t>
            </a:r>
            <a:endParaRPr lang="en-US"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6" name="Rectangle 35"/>
          <p:cNvSpPr/>
          <p:nvPr/>
        </p:nvSpPr>
        <p:spPr>
          <a:xfrm>
            <a:off x="8472264" y="3645024"/>
            <a:ext cx="1271438" cy="738664"/>
          </a:xfrm>
          <a:prstGeom prst="rect">
            <a:avLst/>
          </a:prstGeom>
          <a:noFill/>
        </p:spPr>
        <p:txBody>
          <a:bodyPr wrap="none" lIns="91440" tIns="45720" rIns="91440" bIns="45720">
            <a:spAutoFit/>
          </a:bodyPr>
          <a:lstStyle/>
          <a:p>
            <a:pPr algn="ctr"/>
            <a:r>
              <a:rPr lang="ro-RO" sz="1400" dirty="0">
                <a:ln w="18415" cmpd="sng">
                  <a:solidFill>
                    <a:srgbClr val="FFFFFF"/>
                  </a:solidFill>
                  <a:prstDash val="solid"/>
                </a:ln>
                <a:solidFill>
                  <a:srgbClr val="FFFFFF"/>
                </a:solidFill>
                <a:effectLst>
                  <a:outerShdw blurRad="63500" dir="3600000" algn="tl" rotWithShape="0">
                    <a:srgbClr val="000000">
                      <a:alpha val="70000"/>
                    </a:srgbClr>
                  </a:outerShdw>
                </a:effectLst>
              </a:rPr>
              <a:t>Sustenabilitate</a:t>
            </a:r>
          </a:p>
          <a:p>
            <a:pPr algn="ctr"/>
            <a:r>
              <a:rPr lang="ro-RO" sz="1400" dirty="0">
                <a:ln w="18415" cmpd="sng">
                  <a:solidFill>
                    <a:srgbClr val="FFFFFF"/>
                  </a:solidFill>
                  <a:prstDash val="solid"/>
                </a:ln>
                <a:solidFill>
                  <a:srgbClr val="FFFFFF"/>
                </a:solidFill>
                <a:effectLst>
                  <a:outerShdw blurRad="63500" dir="3600000" algn="tl" rotWithShape="0">
                    <a:srgbClr val="000000">
                      <a:alpha val="70000"/>
                    </a:srgbClr>
                  </a:outerShdw>
                </a:effectLst>
              </a:rPr>
              <a:t>Vs</a:t>
            </a:r>
          </a:p>
          <a:p>
            <a:pPr algn="ctr"/>
            <a:r>
              <a:rPr lang="ro-RO" sz="1400" dirty="0">
                <a:ln w="18415" cmpd="sng">
                  <a:solidFill>
                    <a:srgbClr val="FFFFFF"/>
                  </a:solidFill>
                  <a:prstDash val="solid"/>
                </a:ln>
                <a:solidFill>
                  <a:srgbClr val="FFFFFF"/>
                </a:solidFill>
                <a:effectLst>
                  <a:outerShdw blurRad="63500" dir="3600000" algn="tl" rotWithShape="0">
                    <a:srgbClr val="000000">
                      <a:alpha val="70000"/>
                    </a:srgbClr>
                  </a:outerShdw>
                </a:effectLst>
              </a:rPr>
              <a:t>Finanțare</a:t>
            </a: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4" name="Rectangle 83"/>
          <p:cNvSpPr/>
          <p:nvPr/>
        </p:nvSpPr>
        <p:spPr>
          <a:xfrm>
            <a:off x="1326447" y="1"/>
            <a:ext cx="5910465" cy="95410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o-RO"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Ar trebui să descrieți proiectul ca pe o </a:t>
            </a:r>
          </a:p>
          <a:p>
            <a:pPr algn="ctr"/>
            <a:r>
              <a:rPr lang="ro-RO"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corabie </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vertical)">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out)">
                                      <p:cBhvr>
                                        <p:cTn id="12" dur="2000"/>
                                        <p:tgtEl>
                                          <p:spTgt spid="22"/>
                                        </p:tgtEl>
                                      </p:cBhvr>
                                    </p:animEffect>
                                  </p:childTnLst>
                                </p:cTn>
                              </p:par>
                              <p:par>
                                <p:cTn id="13" presetID="4" presetClass="entr" presetSubtype="32"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box(out)">
                                      <p:cBhvr>
                                        <p:cTn id="15" dur="500"/>
                                        <p:tgtEl>
                                          <p:spTgt spid="69"/>
                                        </p:tgtEl>
                                      </p:cBhvr>
                                    </p:animEffect>
                                  </p:childTnLst>
                                </p:cTn>
                              </p:par>
                              <p:par>
                                <p:cTn id="16" presetID="6" presetClass="entr" presetSubtype="32"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circle(out)">
                                      <p:cBhvr>
                                        <p:cTn id="18" dur="2000"/>
                                        <p:tgtEl>
                                          <p:spTgt spid="1028"/>
                                        </p:tgtEl>
                                      </p:cBhvr>
                                    </p:animEffect>
                                  </p:childTnLst>
                                </p:cTn>
                              </p:par>
                              <p:par>
                                <p:cTn id="19" presetID="1" presetClass="entr" presetSubtype="0" fill="hold"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out)">
                                      <p:cBhvr>
                                        <p:cTn id="27" dur="2000"/>
                                        <p:tgtEl>
                                          <p:spTgt spid="5"/>
                                        </p:tgtEl>
                                      </p:cBhvr>
                                    </p:animEffect>
                                  </p:childTnLst>
                                </p:cTn>
                              </p:par>
                              <p:par>
                                <p:cTn id="28" presetID="4" presetClass="entr" presetSubtype="32"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ox(out)">
                                      <p:cBhvr>
                                        <p:cTn id="30" dur="2000"/>
                                        <p:tgtEl>
                                          <p:spTgt spid="10"/>
                                        </p:tgtEl>
                                      </p:cBhvr>
                                    </p:animEffect>
                                  </p:childTnLst>
                                </p:cTn>
                              </p:par>
                              <p:par>
                                <p:cTn id="31" presetID="4" presetClass="entr" presetSubtype="32"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ox(out)">
                                      <p:cBhvr>
                                        <p:cTn id="33" dur="500"/>
                                        <p:tgtEl>
                                          <p:spTgt spid="11"/>
                                        </p:tgtEl>
                                      </p:cBhvr>
                                    </p:animEffect>
                                  </p:childTnLst>
                                </p:cTn>
                              </p:par>
                              <p:par>
                                <p:cTn id="34" presetID="4" presetClass="entr" presetSubtype="32"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ox(out)">
                                      <p:cBhvr>
                                        <p:cTn id="36" dur="2000"/>
                                        <p:tgtEl>
                                          <p:spTgt spid="23"/>
                                        </p:tgtEl>
                                      </p:cBhvr>
                                    </p:animEffect>
                                  </p:childTnLst>
                                </p:cTn>
                              </p:par>
                              <p:par>
                                <p:cTn id="37" presetID="4" presetClass="entr" presetSubtype="32" fill="hold" nodeType="withEffect">
                                  <p:stCondLst>
                                    <p:cond delay="0"/>
                                  </p:stCondLst>
                                  <p:childTnLst>
                                    <p:set>
                                      <p:cBhvr>
                                        <p:cTn id="38" dur="1" fill="hold">
                                          <p:stCondLst>
                                            <p:cond delay="0"/>
                                          </p:stCondLst>
                                        </p:cTn>
                                        <p:tgtEl>
                                          <p:spTgt spid="1029"/>
                                        </p:tgtEl>
                                        <p:attrNameLst>
                                          <p:attrName>style.visibility</p:attrName>
                                        </p:attrNameLst>
                                      </p:cBhvr>
                                      <p:to>
                                        <p:strVal val="visible"/>
                                      </p:to>
                                    </p:set>
                                    <p:animEffect transition="in" filter="box(out)">
                                      <p:cBhvr>
                                        <p:cTn id="39" dur="2000"/>
                                        <p:tgtEl>
                                          <p:spTgt spid="1029"/>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ox(in)">
                                      <p:cBhvr>
                                        <p:cTn id="44" dur="500"/>
                                        <p:tgtEl>
                                          <p:spTgt spid="7"/>
                                        </p:tgtEl>
                                      </p:cBhvr>
                                    </p:animEffect>
                                  </p:childTnLst>
                                </p:cTn>
                              </p:par>
                              <p:par>
                                <p:cTn id="45" presetID="4" presetClass="entr" presetSubtype="16"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ox(in)">
                                      <p:cBhvr>
                                        <p:cTn id="47" dur="500"/>
                                        <p:tgtEl>
                                          <p:spTgt spid="8"/>
                                        </p:tgtEl>
                                      </p:cBhvr>
                                    </p:animEffect>
                                  </p:childTnLst>
                                </p:cTn>
                              </p:par>
                              <p:par>
                                <p:cTn id="48" presetID="4" presetClass="entr" presetSubtype="16"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ox(in)">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ox(in)">
                                      <p:cBhvr>
                                        <p:cTn id="55" dur="500"/>
                                        <p:tgtEl>
                                          <p:spTgt spid="14"/>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box(in)">
                                      <p:cBhvr>
                                        <p:cTn id="58" dur="500"/>
                                        <p:tgtEl>
                                          <p:spTgt spid="12"/>
                                        </p:tgtEl>
                                      </p:cBhvr>
                                    </p:animEffect>
                                  </p:childTnLst>
                                </p:cTn>
                              </p:par>
                              <p:par>
                                <p:cTn id="59" presetID="4" presetClass="entr" presetSubtype="16"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box(in)">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32" fill="hold" nodeType="click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box(out)">
                                      <p:cBhvr>
                                        <p:cTn id="66" dur="500"/>
                                        <p:tgtEl>
                                          <p:spTgt spid="43"/>
                                        </p:tgtEl>
                                      </p:cBhvr>
                                    </p:animEffect>
                                  </p:childTnLst>
                                </p:cTn>
                              </p:par>
                              <p:par>
                                <p:cTn id="67" presetID="4" presetClass="entr" presetSubtype="32" fill="hold" grpId="0" nodeType="withEffect">
                                  <p:stCondLst>
                                    <p:cond delay="0"/>
                                  </p:stCondLst>
                                  <p:childTnLst>
                                    <p:set>
                                      <p:cBhvr>
                                        <p:cTn id="68" dur="1" fill="hold">
                                          <p:stCondLst>
                                            <p:cond delay="0"/>
                                          </p:stCondLst>
                                        </p:cTn>
                                        <p:tgtEl>
                                          <p:spTgt spid="73"/>
                                        </p:tgtEl>
                                        <p:attrNameLst>
                                          <p:attrName>style.visibility</p:attrName>
                                        </p:attrNameLst>
                                      </p:cBhvr>
                                      <p:to>
                                        <p:strVal val="visible"/>
                                      </p:to>
                                    </p:set>
                                    <p:animEffect transition="in" filter="box(out)">
                                      <p:cBhvr>
                                        <p:cTn id="69" dur="500"/>
                                        <p:tgtEl>
                                          <p:spTgt spid="73"/>
                                        </p:tgtEl>
                                      </p:cBhvr>
                                    </p:animEffect>
                                  </p:childTnLst>
                                </p:cTn>
                              </p:par>
                              <p:par>
                                <p:cTn id="70" presetID="4" presetClass="entr" presetSubtype="32" fill="hold" grpId="0"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box(out)">
                                      <p:cBhvr>
                                        <p:cTn id="72" dur="500"/>
                                        <p:tgtEl>
                                          <p:spTgt spid="40"/>
                                        </p:tgtEl>
                                      </p:cBhvr>
                                    </p:animEffect>
                                  </p:childTnLst>
                                </p:cTn>
                              </p:par>
                              <p:par>
                                <p:cTn id="73" presetID="4" presetClass="entr" presetSubtype="32"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box(out)">
                                      <p:cBhvr>
                                        <p:cTn id="75" dur="500"/>
                                        <p:tgtEl>
                                          <p:spTgt spid="39"/>
                                        </p:tgtEl>
                                      </p:cBhvr>
                                    </p:animEffect>
                                  </p:childTnLst>
                                </p:cTn>
                              </p:par>
                              <p:par>
                                <p:cTn id="76" presetID="4" presetClass="entr" presetSubtype="32" fill="hold" nodeType="withEffect">
                                  <p:stCondLst>
                                    <p:cond delay="0"/>
                                  </p:stCondLst>
                                  <p:childTnLst>
                                    <p:set>
                                      <p:cBhvr>
                                        <p:cTn id="77" dur="1" fill="hold">
                                          <p:stCondLst>
                                            <p:cond delay="0"/>
                                          </p:stCondLst>
                                        </p:cTn>
                                        <p:tgtEl>
                                          <p:spTgt spid="66"/>
                                        </p:tgtEl>
                                        <p:attrNameLst>
                                          <p:attrName>style.visibility</p:attrName>
                                        </p:attrNameLst>
                                      </p:cBhvr>
                                      <p:to>
                                        <p:strVal val="visible"/>
                                      </p:to>
                                    </p:set>
                                    <p:animEffect transition="in" filter="box(out)">
                                      <p:cBhvr>
                                        <p:cTn id="78" dur="500"/>
                                        <p:tgtEl>
                                          <p:spTgt spid="66"/>
                                        </p:tgtEl>
                                      </p:cBhvr>
                                    </p:animEffect>
                                  </p:childTnLst>
                                </p:cTn>
                              </p:par>
                              <p:par>
                                <p:cTn id="79" presetID="4" presetClass="entr" presetSubtype="32" fill="hold" grpId="0" nodeType="withEffect">
                                  <p:stCondLst>
                                    <p:cond delay="0"/>
                                  </p:stCondLst>
                                  <p:childTnLst>
                                    <p:set>
                                      <p:cBhvr>
                                        <p:cTn id="80" dur="1" fill="hold">
                                          <p:stCondLst>
                                            <p:cond delay="0"/>
                                          </p:stCondLst>
                                        </p:cTn>
                                        <p:tgtEl>
                                          <p:spTgt spid="79"/>
                                        </p:tgtEl>
                                        <p:attrNameLst>
                                          <p:attrName>style.visibility</p:attrName>
                                        </p:attrNameLst>
                                      </p:cBhvr>
                                      <p:to>
                                        <p:strVal val="visible"/>
                                      </p:to>
                                    </p:set>
                                    <p:animEffect transition="in" filter="box(out)">
                                      <p:cBhvr>
                                        <p:cTn id="81" dur="500"/>
                                        <p:tgtEl>
                                          <p:spTgt spid="79"/>
                                        </p:tgtEl>
                                      </p:cBhvr>
                                    </p:animEffect>
                                  </p:childTnLst>
                                </p:cTn>
                              </p:par>
                            </p:childTnLst>
                          </p:cTn>
                        </p:par>
                      </p:childTnLst>
                    </p:cTn>
                  </p:par>
                  <p:par>
                    <p:cTn id="82" fill="hold">
                      <p:stCondLst>
                        <p:cond delay="indefinite"/>
                      </p:stCondLst>
                      <p:childTnLst>
                        <p:par>
                          <p:cTn id="83" fill="hold">
                            <p:stCondLst>
                              <p:cond delay="0"/>
                            </p:stCondLst>
                            <p:childTnLst>
                              <p:par>
                                <p:cTn id="84" presetID="4" presetClass="entr" presetSubtype="16" fill="hold" nodeType="clickEffect">
                                  <p:stCondLst>
                                    <p:cond delay="0"/>
                                  </p:stCondLst>
                                  <p:childTnLst>
                                    <p:set>
                                      <p:cBhvr>
                                        <p:cTn id="85" dur="1" fill="hold">
                                          <p:stCondLst>
                                            <p:cond delay="0"/>
                                          </p:stCondLst>
                                        </p:cTn>
                                        <p:tgtEl>
                                          <p:spTgt spid="1034"/>
                                        </p:tgtEl>
                                        <p:attrNameLst>
                                          <p:attrName>style.visibility</p:attrName>
                                        </p:attrNameLst>
                                      </p:cBhvr>
                                      <p:to>
                                        <p:strVal val="visible"/>
                                      </p:to>
                                    </p:set>
                                    <p:animEffect transition="in" filter="box(in)">
                                      <p:cBhvr>
                                        <p:cTn id="86" dur="500"/>
                                        <p:tgtEl>
                                          <p:spTgt spid="1034"/>
                                        </p:tgtEl>
                                      </p:cBhvr>
                                    </p:animEffect>
                                  </p:childTnLst>
                                </p:cTn>
                              </p:par>
                              <p:par>
                                <p:cTn id="87" presetID="4" presetClass="entr" presetSubtype="16" fill="hold" grpId="0" nodeType="with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box(in)">
                                      <p:cBhvr>
                                        <p:cTn id="89" dur="500"/>
                                        <p:tgtEl>
                                          <p:spTgt spid="30"/>
                                        </p:tgtEl>
                                      </p:cBhvr>
                                    </p:animEffect>
                                  </p:childTnLst>
                                </p:cTn>
                              </p:par>
                              <p:par>
                                <p:cTn id="90" presetID="4" presetClass="entr" presetSubtype="16" fill="hold" grpId="0" nodeType="withEffect">
                                  <p:stCondLst>
                                    <p:cond delay="0"/>
                                  </p:stCondLst>
                                  <p:childTnLst>
                                    <p:set>
                                      <p:cBhvr>
                                        <p:cTn id="91" dur="1" fill="hold">
                                          <p:stCondLst>
                                            <p:cond delay="0"/>
                                          </p:stCondLst>
                                        </p:cTn>
                                        <p:tgtEl>
                                          <p:spTgt spid="74"/>
                                        </p:tgtEl>
                                        <p:attrNameLst>
                                          <p:attrName>style.visibility</p:attrName>
                                        </p:attrNameLst>
                                      </p:cBhvr>
                                      <p:to>
                                        <p:strVal val="visible"/>
                                      </p:to>
                                    </p:set>
                                    <p:animEffect transition="in" filter="box(in)">
                                      <p:cBhvr>
                                        <p:cTn id="92" dur="500"/>
                                        <p:tgtEl>
                                          <p:spTgt spid="74"/>
                                        </p:tgtEl>
                                      </p:cBhvr>
                                    </p:animEffect>
                                  </p:childTnLst>
                                </p:cTn>
                              </p:par>
                              <p:par>
                                <p:cTn id="93" presetID="4" presetClass="entr" presetSubtype="16" fill="hold" nodeType="withEffect">
                                  <p:stCondLst>
                                    <p:cond delay="0"/>
                                  </p:stCondLst>
                                  <p:childTnLst>
                                    <p:set>
                                      <p:cBhvr>
                                        <p:cTn id="94" dur="1" fill="hold">
                                          <p:stCondLst>
                                            <p:cond delay="0"/>
                                          </p:stCondLst>
                                        </p:cTn>
                                        <p:tgtEl>
                                          <p:spTgt spid="45"/>
                                        </p:tgtEl>
                                        <p:attrNameLst>
                                          <p:attrName>style.visibility</p:attrName>
                                        </p:attrNameLst>
                                      </p:cBhvr>
                                      <p:to>
                                        <p:strVal val="visible"/>
                                      </p:to>
                                    </p:set>
                                    <p:animEffect transition="in" filter="box(in)">
                                      <p:cBhvr>
                                        <p:cTn id="95" dur="500"/>
                                        <p:tgtEl>
                                          <p:spTgt spid="45"/>
                                        </p:tgtEl>
                                      </p:cBhvr>
                                    </p:animEffect>
                                  </p:childTnLst>
                                </p:cTn>
                              </p:par>
                            </p:childTnLst>
                          </p:cTn>
                        </p:par>
                      </p:childTnLst>
                    </p:cTn>
                  </p:par>
                  <p:par>
                    <p:cTn id="96" fill="hold">
                      <p:stCondLst>
                        <p:cond delay="indefinite"/>
                      </p:stCondLst>
                      <p:childTnLst>
                        <p:par>
                          <p:cTn id="97" fill="hold">
                            <p:stCondLst>
                              <p:cond delay="0"/>
                            </p:stCondLst>
                            <p:childTnLst>
                              <p:par>
                                <p:cTn id="98" presetID="4" presetClass="entr" presetSubtype="32" fill="hold" nodeType="clickEffect">
                                  <p:stCondLst>
                                    <p:cond delay="0"/>
                                  </p:stCondLst>
                                  <p:childTnLst>
                                    <p:set>
                                      <p:cBhvr>
                                        <p:cTn id="99" dur="1" fill="hold">
                                          <p:stCondLst>
                                            <p:cond delay="0"/>
                                          </p:stCondLst>
                                        </p:cTn>
                                        <p:tgtEl>
                                          <p:spTgt spid="1035"/>
                                        </p:tgtEl>
                                        <p:attrNameLst>
                                          <p:attrName>style.visibility</p:attrName>
                                        </p:attrNameLst>
                                      </p:cBhvr>
                                      <p:to>
                                        <p:strVal val="visible"/>
                                      </p:to>
                                    </p:set>
                                    <p:animEffect transition="in" filter="box(out)">
                                      <p:cBhvr>
                                        <p:cTn id="100" dur="500"/>
                                        <p:tgtEl>
                                          <p:spTgt spid="1035"/>
                                        </p:tgtEl>
                                      </p:cBhvr>
                                    </p:animEffect>
                                  </p:childTnLst>
                                </p:cTn>
                              </p:par>
                              <p:par>
                                <p:cTn id="101" presetID="4" presetClass="entr" presetSubtype="16" fill="hold" grpId="0" nodeType="with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box(in)">
                                      <p:cBhvr>
                                        <p:cTn id="103" dur="500"/>
                                        <p:tgtEl>
                                          <p:spTgt spid="37"/>
                                        </p:tgtEl>
                                      </p:cBhvr>
                                    </p:animEffect>
                                  </p:childTnLst>
                                </p:cTn>
                              </p:par>
                              <p:par>
                                <p:cTn id="104" presetID="4" presetClass="entr" presetSubtype="16" fill="hold" grpId="0" nodeType="withEffect">
                                  <p:stCondLst>
                                    <p:cond delay="0"/>
                                  </p:stCondLst>
                                  <p:childTnLst>
                                    <p:set>
                                      <p:cBhvr>
                                        <p:cTn id="105" dur="1" fill="hold">
                                          <p:stCondLst>
                                            <p:cond delay="0"/>
                                          </p:stCondLst>
                                        </p:cTn>
                                        <p:tgtEl>
                                          <p:spTgt spid="76"/>
                                        </p:tgtEl>
                                        <p:attrNameLst>
                                          <p:attrName>style.visibility</p:attrName>
                                        </p:attrNameLst>
                                      </p:cBhvr>
                                      <p:to>
                                        <p:strVal val="visible"/>
                                      </p:to>
                                    </p:set>
                                    <p:animEffect transition="in" filter="box(in)">
                                      <p:cBhvr>
                                        <p:cTn id="106" dur="500"/>
                                        <p:tgtEl>
                                          <p:spTgt spid="76"/>
                                        </p:tgtEl>
                                      </p:cBhvr>
                                    </p:animEffect>
                                  </p:childTnLst>
                                </p:cTn>
                              </p:par>
                              <p:par>
                                <p:cTn id="107" presetID="4" presetClass="entr" presetSubtype="16" fill="hold" nodeType="withEffect">
                                  <p:stCondLst>
                                    <p:cond delay="0"/>
                                  </p:stCondLst>
                                  <p:childTnLst>
                                    <p:set>
                                      <p:cBhvr>
                                        <p:cTn id="108" dur="1" fill="hold">
                                          <p:stCondLst>
                                            <p:cond delay="0"/>
                                          </p:stCondLst>
                                        </p:cTn>
                                        <p:tgtEl>
                                          <p:spTgt spid="64"/>
                                        </p:tgtEl>
                                        <p:attrNameLst>
                                          <p:attrName>style.visibility</p:attrName>
                                        </p:attrNameLst>
                                      </p:cBhvr>
                                      <p:to>
                                        <p:strVal val="visible"/>
                                      </p:to>
                                    </p:set>
                                    <p:animEffect transition="in" filter="box(in)">
                                      <p:cBhvr>
                                        <p:cTn id="109" dur="500"/>
                                        <p:tgtEl>
                                          <p:spTgt spid="64"/>
                                        </p:tgtEl>
                                      </p:cBhvr>
                                    </p:animEffect>
                                  </p:childTnLst>
                                </p:cTn>
                              </p:par>
                              <p:par>
                                <p:cTn id="110" presetID="4" presetClass="entr" presetSubtype="16" fill="hold" nodeType="withEffect">
                                  <p:stCondLst>
                                    <p:cond delay="0"/>
                                  </p:stCondLst>
                                  <p:childTnLst>
                                    <p:set>
                                      <p:cBhvr>
                                        <p:cTn id="111" dur="1" fill="hold">
                                          <p:stCondLst>
                                            <p:cond delay="0"/>
                                          </p:stCondLst>
                                        </p:cTn>
                                        <p:tgtEl>
                                          <p:spTgt spid="61"/>
                                        </p:tgtEl>
                                        <p:attrNameLst>
                                          <p:attrName>style.visibility</p:attrName>
                                        </p:attrNameLst>
                                      </p:cBhvr>
                                      <p:to>
                                        <p:strVal val="visible"/>
                                      </p:to>
                                    </p:set>
                                    <p:animEffect transition="in" filter="box(in)">
                                      <p:cBhvr>
                                        <p:cTn id="112" dur="500"/>
                                        <p:tgtEl>
                                          <p:spTgt spid="61"/>
                                        </p:tgtEl>
                                      </p:cBhvr>
                                    </p:animEffect>
                                  </p:childTnLst>
                                </p:cTn>
                              </p:par>
                              <p:par>
                                <p:cTn id="113" presetID="4" presetClass="entr" presetSubtype="16" fill="hold" grpId="0" nodeType="with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box(in)">
                                      <p:cBhvr>
                                        <p:cTn id="115" dur="500"/>
                                        <p:tgtEl>
                                          <p:spTgt spid="38"/>
                                        </p:tgtEl>
                                      </p:cBhvr>
                                    </p:animEffect>
                                  </p:childTnLst>
                                </p:cTn>
                              </p:par>
                              <p:par>
                                <p:cTn id="116" presetID="4" presetClass="entr" presetSubtype="16" fill="hold" grpId="0" nodeType="withEffect">
                                  <p:stCondLst>
                                    <p:cond delay="0"/>
                                  </p:stCondLst>
                                  <p:childTnLst>
                                    <p:set>
                                      <p:cBhvr>
                                        <p:cTn id="117" dur="1" fill="hold">
                                          <p:stCondLst>
                                            <p:cond delay="0"/>
                                          </p:stCondLst>
                                        </p:cTn>
                                        <p:tgtEl>
                                          <p:spTgt spid="80"/>
                                        </p:tgtEl>
                                        <p:attrNameLst>
                                          <p:attrName>style.visibility</p:attrName>
                                        </p:attrNameLst>
                                      </p:cBhvr>
                                      <p:to>
                                        <p:strVal val="visible"/>
                                      </p:to>
                                    </p:set>
                                    <p:animEffect transition="in" filter="box(in)">
                                      <p:cBhvr>
                                        <p:cTn id="118" dur="500"/>
                                        <p:tgtEl>
                                          <p:spTgt spid="80"/>
                                        </p:tgtEl>
                                      </p:cBhvr>
                                    </p:animEffect>
                                  </p:childTnLst>
                                </p:cTn>
                              </p:par>
                            </p:childTnLst>
                          </p:cTn>
                        </p:par>
                      </p:childTnLst>
                    </p:cTn>
                  </p:par>
                  <p:par>
                    <p:cTn id="119" fill="hold">
                      <p:stCondLst>
                        <p:cond delay="indefinite"/>
                      </p:stCondLst>
                      <p:childTnLst>
                        <p:par>
                          <p:cTn id="120" fill="hold">
                            <p:stCondLst>
                              <p:cond delay="0"/>
                            </p:stCondLst>
                            <p:childTnLst>
                              <p:par>
                                <p:cTn id="121" presetID="4" presetClass="entr" presetSubtype="32" fill="hold" grpId="0" nodeType="clickEffect">
                                  <p:stCondLst>
                                    <p:cond delay="0"/>
                                  </p:stCondLst>
                                  <p:childTnLst>
                                    <p:set>
                                      <p:cBhvr>
                                        <p:cTn id="122" dur="1" fill="hold">
                                          <p:stCondLst>
                                            <p:cond delay="0"/>
                                          </p:stCondLst>
                                        </p:cTn>
                                        <p:tgtEl>
                                          <p:spTgt spid="34"/>
                                        </p:tgtEl>
                                        <p:attrNameLst>
                                          <p:attrName>style.visibility</p:attrName>
                                        </p:attrNameLst>
                                      </p:cBhvr>
                                      <p:to>
                                        <p:strVal val="visible"/>
                                      </p:to>
                                    </p:set>
                                    <p:animEffect transition="in" filter="box(out)">
                                      <p:cBhvr>
                                        <p:cTn id="123" dur="500"/>
                                        <p:tgtEl>
                                          <p:spTgt spid="34"/>
                                        </p:tgtEl>
                                      </p:cBhvr>
                                    </p:animEffect>
                                  </p:childTnLst>
                                </p:cTn>
                              </p:par>
                              <p:par>
                                <p:cTn id="124" presetID="4" presetClass="entr" presetSubtype="32" fill="hold" nodeType="withEffect">
                                  <p:stCondLst>
                                    <p:cond delay="0"/>
                                  </p:stCondLst>
                                  <p:childTnLst>
                                    <p:set>
                                      <p:cBhvr>
                                        <p:cTn id="125" dur="1" fill="hold">
                                          <p:stCondLst>
                                            <p:cond delay="0"/>
                                          </p:stCondLst>
                                        </p:cTn>
                                        <p:tgtEl>
                                          <p:spTgt spid="56"/>
                                        </p:tgtEl>
                                        <p:attrNameLst>
                                          <p:attrName>style.visibility</p:attrName>
                                        </p:attrNameLst>
                                      </p:cBhvr>
                                      <p:to>
                                        <p:strVal val="visible"/>
                                      </p:to>
                                    </p:set>
                                    <p:animEffect transition="in" filter="box(out)">
                                      <p:cBhvr>
                                        <p:cTn id="126" dur="500"/>
                                        <p:tgtEl>
                                          <p:spTgt spid="56"/>
                                        </p:tgtEl>
                                      </p:cBhvr>
                                    </p:animEffect>
                                  </p:childTnLst>
                                </p:cTn>
                              </p:par>
                              <p:par>
                                <p:cTn id="127" presetID="4" presetClass="entr" presetSubtype="32" fill="hold" nodeType="with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box(out)">
                                      <p:cBhvr>
                                        <p:cTn id="129" dur="500"/>
                                        <p:tgtEl>
                                          <p:spTgt spid="48"/>
                                        </p:tgtEl>
                                      </p:cBhvr>
                                    </p:animEffect>
                                  </p:childTnLst>
                                </p:cTn>
                              </p:par>
                              <p:par>
                                <p:cTn id="130" presetID="4" presetClass="entr" presetSubtype="32" fill="hold" grpId="0" nodeType="withEffect">
                                  <p:stCondLst>
                                    <p:cond delay="0"/>
                                  </p:stCondLst>
                                  <p:childTnLst>
                                    <p:set>
                                      <p:cBhvr>
                                        <p:cTn id="131" dur="1" fill="hold">
                                          <p:stCondLst>
                                            <p:cond delay="0"/>
                                          </p:stCondLst>
                                        </p:cTn>
                                        <p:tgtEl>
                                          <p:spTgt spid="82"/>
                                        </p:tgtEl>
                                        <p:attrNameLst>
                                          <p:attrName>style.visibility</p:attrName>
                                        </p:attrNameLst>
                                      </p:cBhvr>
                                      <p:to>
                                        <p:strVal val="visible"/>
                                      </p:to>
                                    </p:set>
                                    <p:animEffect transition="in" filter="box(out)">
                                      <p:cBhvr>
                                        <p:cTn id="132" dur="500"/>
                                        <p:tgtEl>
                                          <p:spTgt spid="82"/>
                                        </p:tgtEl>
                                      </p:cBhvr>
                                    </p:animEffect>
                                  </p:childTnLst>
                                </p:cTn>
                              </p:par>
                            </p:childTnLst>
                          </p:cTn>
                        </p:par>
                      </p:childTnLst>
                    </p:cTn>
                  </p:par>
                  <p:par>
                    <p:cTn id="133" fill="hold">
                      <p:stCondLst>
                        <p:cond delay="indefinite"/>
                      </p:stCondLst>
                      <p:childTnLst>
                        <p:par>
                          <p:cTn id="134" fill="hold">
                            <p:stCondLst>
                              <p:cond delay="0"/>
                            </p:stCondLst>
                            <p:childTnLst>
                              <p:par>
                                <p:cTn id="135" presetID="4" presetClass="entr" presetSubtype="32" fill="hold" grpId="0" nodeType="clickEffect">
                                  <p:stCondLst>
                                    <p:cond delay="0"/>
                                  </p:stCondLst>
                                  <p:childTnLst>
                                    <p:set>
                                      <p:cBhvr>
                                        <p:cTn id="136" dur="1" fill="hold">
                                          <p:stCondLst>
                                            <p:cond delay="0"/>
                                          </p:stCondLst>
                                        </p:cTn>
                                        <p:tgtEl>
                                          <p:spTgt spid="35"/>
                                        </p:tgtEl>
                                        <p:attrNameLst>
                                          <p:attrName>style.visibility</p:attrName>
                                        </p:attrNameLst>
                                      </p:cBhvr>
                                      <p:to>
                                        <p:strVal val="visible"/>
                                      </p:to>
                                    </p:set>
                                    <p:animEffect transition="in" filter="box(out)">
                                      <p:cBhvr>
                                        <p:cTn id="137" dur="2000"/>
                                        <p:tgtEl>
                                          <p:spTgt spid="35"/>
                                        </p:tgtEl>
                                      </p:cBhvr>
                                    </p:animEffect>
                                  </p:childTnLst>
                                </p:cTn>
                              </p:par>
                              <p:par>
                                <p:cTn id="138" presetID="4" presetClass="entr" presetSubtype="32" fill="hold" grpId="0" nodeType="withEffect">
                                  <p:stCondLst>
                                    <p:cond delay="0"/>
                                  </p:stCondLst>
                                  <p:childTnLst>
                                    <p:set>
                                      <p:cBhvr>
                                        <p:cTn id="139" dur="1" fill="hold">
                                          <p:stCondLst>
                                            <p:cond delay="0"/>
                                          </p:stCondLst>
                                        </p:cTn>
                                        <p:tgtEl>
                                          <p:spTgt spid="36"/>
                                        </p:tgtEl>
                                        <p:attrNameLst>
                                          <p:attrName>style.visibility</p:attrName>
                                        </p:attrNameLst>
                                      </p:cBhvr>
                                      <p:to>
                                        <p:strVal val="visible"/>
                                      </p:to>
                                    </p:set>
                                    <p:animEffect transition="in" filter="box(out)">
                                      <p:cBhvr>
                                        <p:cTn id="140" dur="2000"/>
                                        <p:tgtEl>
                                          <p:spTgt spid="36"/>
                                        </p:tgtEl>
                                      </p:cBhvr>
                                    </p:animEffect>
                                  </p:childTnLst>
                                </p:cTn>
                              </p:par>
                              <p:par>
                                <p:cTn id="141" presetID="4" presetClass="entr" presetSubtype="32" fill="hold" nodeType="withEffect">
                                  <p:stCondLst>
                                    <p:cond delay="0"/>
                                  </p:stCondLst>
                                  <p:childTnLst>
                                    <p:set>
                                      <p:cBhvr>
                                        <p:cTn id="142" dur="1" fill="hold">
                                          <p:stCondLst>
                                            <p:cond delay="0"/>
                                          </p:stCondLst>
                                        </p:cTn>
                                        <p:tgtEl>
                                          <p:spTgt spid="51"/>
                                        </p:tgtEl>
                                        <p:attrNameLst>
                                          <p:attrName>style.visibility</p:attrName>
                                        </p:attrNameLst>
                                      </p:cBhvr>
                                      <p:to>
                                        <p:strVal val="visible"/>
                                      </p:to>
                                    </p:set>
                                    <p:animEffect transition="in" filter="box(out)">
                                      <p:cBhvr>
                                        <p:cTn id="143" dur="2000"/>
                                        <p:tgtEl>
                                          <p:spTgt spid="51"/>
                                        </p:tgtEl>
                                      </p:cBhvr>
                                    </p:animEffect>
                                  </p:childTnLst>
                                </p:cTn>
                              </p:par>
                              <p:par>
                                <p:cTn id="144" presetID="4" presetClass="entr" presetSubtype="32" fill="hold" nodeType="withEffect">
                                  <p:stCondLst>
                                    <p:cond delay="0"/>
                                  </p:stCondLst>
                                  <p:childTnLst>
                                    <p:set>
                                      <p:cBhvr>
                                        <p:cTn id="145" dur="1" fill="hold">
                                          <p:stCondLst>
                                            <p:cond delay="0"/>
                                          </p:stCondLst>
                                        </p:cTn>
                                        <p:tgtEl>
                                          <p:spTgt spid="53"/>
                                        </p:tgtEl>
                                        <p:attrNameLst>
                                          <p:attrName>style.visibility</p:attrName>
                                        </p:attrNameLst>
                                      </p:cBhvr>
                                      <p:to>
                                        <p:strVal val="visible"/>
                                      </p:to>
                                    </p:set>
                                    <p:animEffect transition="in" filter="box(out)">
                                      <p:cBhvr>
                                        <p:cTn id="146" dur="2000"/>
                                        <p:tgtEl>
                                          <p:spTgt spid="53"/>
                                        </p:tgtEl>
                                      </p:cBhvr>
                                    </p:animEffect>
                                  </p:childTnLst>
                                </p:cTn>
                              </p:par>
                              <p:par>
                                <p:cTn id="147" presetID="4" presetClass="entr" presetSubtype="32" fill="hold" grpId="0" nodeType="withEffect">
                                  <p:stCondLst>
                                    <p:cond delay="0"/>
                                  </p:stCondLst>
                                  <p:childTnLst>
                                    <p:set>
                                      <p:cBhvr>
                                        <p:cTn id="148" dur="1" fill="hold">
                                          <p:stCondLst>
                                            <p:cond delay="0"/>
                                          </p:stCondLst>
                                        </p:cTn>
                                        <p:tgtEl>
                                          <p:spTgt spid="77"/>
                                        </p:tgtEl>
                                        <p:attrNameLst>
                                          <p:attrName>style.visibility</p:attrName>
                                        </p:attrNameLst>
                                      </p:cBhvr>
                                      <p:to>
                                        <p:strVal val="visible"/>
                                      </p:to>
                                    </p:set>
                                    <p:animEffect transition="in" filter="box(out)">
                                      <p:cBhvr>
                                        <p:cTn id="149" dur="2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p:bldP spid="13" grpId="0"/>
      <p:bldP spid="14" grpId="0"/>
      <p:bldP spid="22" grpId="0"/>
      <p:bldP spid="23" grpId="0"/>
      <p:bldP spid="30" grpId="0"/>
      <p:bldP spid="35" grpId="0" animBg="1"/>
      <p:bldP spid="37" grpId="0" animBg="1"/>
      <p:bldP spid="38" grpId="0"/>
      <p:bldP spid="10" grpId="0"/>
      <p:bldP spid="73" grpId="0"/>
      <p:bldP spid="74" grpId="0"/>
      <p:bldP spid="34" grpId="0"/>
      <p:bldP spid="76" grpId="0"/>
      <p:bldP spid="39" grpId="0" animBg="1"/>
      <p:bldP spid="40" grpId="0"/>
      <p:bldP spid="11" grpId="0"/>
      <p:bldP spid="77" grpId="0"/>
      <p:bldP spid="79" grpId="0"/>
      <p:bldP spid="80" grpId="0"/>
      <p:bldP spid="82" grpId="0"/>
      <p:bldP spid="3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144CA-CBD4-E6F2-AB49-3F1D540D57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2433AA-FAB7-CEAC-76B4-D798CD11A53E}"/>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667025A5-40AE-2989-C897-D6135B7DAC05}"/>
              </a:ext>
            </a:extLst>
          </p:cNvPr>
          <p:cNvPicPr>
            <a:picLocks noChangeAspect="1"/>
          </p:cNvPicPr>
          <p:nvPr/>
        </p:nvPicPr>
        <p:blipFill>
          <a:blip r:embed="rId2"/>
          <a:stretch>
            <a:fillRect/>
          </a:stretch>
        </p:blipFill>
        <p:spPr>
          <a:xfrm>
            <a:off x="-171449" y="-53358"/>
            <a:ext cx="12363450" cy="7122432"/>
          </a:xfrm>
          <a:prstGeom prst="rect">
            <a:avLst/>
          </a:prstGeom>
        </p:spPr>
      </p:pic>
      <p:pic>
        <p:nvPicPr>
          <p:cNvPr id="11" name="Picture 10">
            <a:extLst>
              <a:ext uri="{FF2B5EF4-FFF2-40B4-BE49-F238E27FC236}">
                <a16:creationId xmlns:a16="http://schemas.microsoft.com/office/drawing/2014/main" id="{AEC496A8-3393-38A8-FD5A-5CFCAF3BD0D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597592" y="750328"/>
            <a:ext cx="1655512" cy="2015658"/>
          </a:xfrm>
          <a:prstGeom prst="rect">
            <a:avLst/>
          </a:prstGeom>
        </p:spPr>
      </p:pic>
      <p:pic>
        <p:nvPicPr>
          <p:cNvPr id="13" name="Picture 12">
            <a:extLst>
              <a:ext uri="{FF2B5EF4-FFF2-40B4-BE49-F238E27FC236}">
                <a16:creationId xmlns:a16="http://schemas.microsoft.com/office/drawing/2014/main" id="{2C198660-55CC-0892-5D14-34CE8623A879}"/>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8938456" y="2765986"/>
            <a:ext cx="1005715" cy="1573586"/>
          </a:xfrm>
          <a:prstGeom prst="rect">
            <a:avLst/>
          </a:prstGeom>
        </p:spPr>
      </p:pic>
      <p:sp>
        <p:nvSpPr>
          <p:cNvPr id="14" name="Rectangle 13">
            <a:extLst>
              <a:ext uri="{FF2B5EF4-FFF2-40B4-BE49-F238E27FC236}">
                <a16:creationId xmlns:a16="http://schemas.microsoft.com/office/drawing/2014/main" id="{39729221-D6EC-399F-BC9E-04391CD1E7EC}"/>
              </a:ext>
            </a:extLst>
          </p:cNvPr>
          <p:cNvSpPr/>
          <p:nvPr/>
        </p:nvSpPr>
        <p:spPr>
          <a:xfrm>
            <a:off x="370810" y="113243"/>
            <a:ext cx="11450379" cy="923330"/>
          </a:xfrm>
          <a:prstGeom prst="rect">
            <a:avLst/>
          </a:prstGeom>
        </p:spPr>
        <p:style>
          <a:lnRef idx="0">
            <a:schemeClr val="accent2"/>
          </a:lnRef>
          <a:fillRef idx="3">
            <a:schemeClr val="accent2"/>
          </a:fillRef>
          <a:effectRef idx="3">
            <a:schemeClr val="accent2"/>
          </a:effectRef>
          <a:fontRef idx="minor">
            <a:schemeClr val="lt1"/>
          </a:fontRef>
        </p:style>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ro-RO" sz="5400" b="1" cap="none" spc="0" dirty="0">
                <a:ln/>
                <a:solidFill>
                  <a:schemeClr val="bg1"/>
                </a:solidFill>
                <a:effectLst/>
              </a:rPr>
              <a:t>Etape în vederea completării raportului</a:t>
            </a:r>
            <a:endParaRPr lang="en-US" sz="5400" b="1" cap="none" spc="0" dirty="0">
              <a:ln/>
              <a:solidFill>
                <a:schemeClr val="bg1"/>
              </a:solidFill>
              <a:effectLst/>
            </a:endParaRPr>
          </a:p>
        </p:txBody>
      </p:sp>
    </p:spTree>
    <p:extLst>
      <p:ext uri="{BB962C8B-B14F-4D97-AF65-F5344CB8AC3E}">
        <p14:creationId xmlns:p14="http://schemas.microsoft.com/office/powerpoint/2010/main" val="339094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482 0.07662 L 0.00482 0.07662 C 0.01042 0.07777 0.01588 0.07963 0.02135 0.08055 C 0.04427 0.08495 0.02578 0.07963 0.03789 0.08333 L 0.04167 0.08194 C 0.04388 0.08101 0.04609 0.07963 0.04844 0.07916 C 0.0556 0.07777 0.06289 0.07754 0.07018 0.07662 L 0.08437 0.07129 C 0.08542 0.07083 0.08633 0.07013 0.08737 0.0699 C 0.09114 0.06921 0.09492 0.06898 0.09857 0.06851 C 0.10234 0.06666 0.10651 0.06643 0.10989 0.06319 C 0.11146 0.0618 0.11198 0.05787 0.11289 0.05532 C 0.11549 0.04768 0.11302 0.05138 0.11732 0.04444 C 0.1237 0.03472 0.11875 0.04675 0.13086 0.03125 C 0.13268 0.02893 0.13424 0.02662 0.1362 0.02453 C 0.13685 0.02384 0.13763 0.02384 0.13841 0.02314 C 0.14753 0.01435 0.14128 0.01828 0.14661 0.01527 C 0.14739 0.01342 0.14805 0.01157 0.14883 0.00995 C 0.15026 0.00717 0.15338 0.00185 0.15338 0.00185 C 0.15391 -0.00024 0.1543 -0.00255 0.15495 -0.00487 C 0.1556 -0.00718 0.15664 -0.00903 0.15716 -0.01135 C 0.15755 -0.01366 0.15742 -0.01598 0.15794 -0.01806 C 0.15846 -0.02084 0.15937 -0.02338 0.16016 -0.02616 C 0.1625 -0.03496 0.16484 -0.04375 0.16693 -0.05278 C 0.16875 -0.06088 0.16758 -0.05741 0.16992 -0.06343 C 0.16966 -0.07269 0.16914 -0.08218 0.16914 -0.09144 C 0.16914 -0.10787 0.17031 -0.12431 0.16992 -0.14075 C 0.16979 -0.14329 0.16849 -0.14537 0.16758 -0.14746 C 0.16575 -0.15162 0.16341 -0.15533 0.16159 -0.1595 C 0.15599 -0.17246 0.1513 -0.18727 0.14518 -0.19954 C 0.14284 -0.20394 0.14101 -0.20903 0.13841 -0.21274 C 0.13711 -0.21459 0.13529 -0.21436 0.13385 -0.21551 C 0.13203 -0.2169 0.13047 -0.21945 0.12864 -0.22084 C 0.12083 -0.22686 0.10911 -0.2345 0.10091 -0.23936 C 0.09909 -0.24051 0.09739 -0.2419 0.09557 -0.24213 C 0.08659 -0.24352 0.0776 -0.24399 0.06862 -0.24468 C 0.06393 -0.24399 0.05898 -0.24399 0.05443 -0.24213 C 0.05351 -0.24167 0.05364 -0.23889 0.05286 -0.2382 C 0.04987 -0.23542 0.04557 -0.23565 0.04232 -0.23403 C 0.0388 -0.23264 0.03542 -0.23033 0.0319 -0.22871 L 0.02891 -0.22755 C 0.02578 -0.22385 0.02604 -0.22454 0.02292 -0.21806 C 0.02109 -0.21482 0.01992 -0.20996 0.01758 -0.20741 C 0.01536 -0.2051 0.00729 -0.20278 0.0056 -0.20209 C 0.00456 -0.20116 0.00351 -0.2007 0.0026 -0.19954 C 0.00143 -0.19769 0.00065 -0.19491 -0.00039 -0.19283 C -0.00261 -0.18866 -0.00456 -0.18426 -0.00716 -0.18079 C -0.01315 -0.17292 -0.01406 -0.17338 -0.01758 -0.16088 C -0.0181 -0.15903 -0.01875 -0.15741 -0.01914 -0.15556 C -0.01953 -0.15371 -0.0194 -0.15162 -0.01992 -0.15024 C -0.02136 -0.14584 -0.0237 -0.1426 -0.02513 -0.1382 C -0.02813 -0.12894 -0.02787 -0.12778 -0.03268 -0.12084 C -0.03477 -0.1176 -0.03919 -0.11436 -0.04167 -0.11274 C -0.0431 -0.11181 -0.04453 -0.11065 -0.04609 -0.11019 C -0.04961 -0.10926 -0.05313 -0.10926 -0.05664 -0.1088 C -0.05938 -0.10787 -0.06211 -0.10672 -0.06484 -0.10602 C -0.06784 -0.10533 -0.07096 -0.10579 -0.07396 -0.10487 C -0.075 -0.1044 -0.07591 -0.10301 -0.07695 -0.10209 C -0.07761 -0.10162 -0.07839 -0.10116 -0.07917 -0.1007 C -0.0957 -0.10162 -0.11211 -0.10186 -0.12865 -0.10348 C -0.16289 -0.10672 -0.11615 -0.10602 -0.13984 -0.10602 L -0.14284 -0.12871 " pathEditMode="relative" ptsTypes="AAAAAAAAAAAAAAAAAAAAAAAAAAAAAAAAAAAAAAAAAAAAAAAAAAAAAAAAAAAAAA">
                                      <p:cBhvr>
                                        <p:cTn id="6" dur="2000" fill="hold"/>
                                        <p:tgtEl>
                                          <p:spTgt spid="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EF649DA-0F6A-EC58-7CA2-F7E4626A8860}"/>
              </a:ext>
            </a:extLst>
          </p:cNvPr>
          <p:cNvSpPr/>
          <p:nvPr/>
        </p:nvSpPr>
        <p:spPr>
          <a:xfrm>
            <a:off x="1313688" y="621792"/>
            <a:ext cx="9564624" cy="1152144"/>
          </a:xfrm>
          <a:prstGeom prst="roundRect">
            <a:avLst/>
          </a:prstGeom>
          <a:solidFill>
            <a:srgbClr val="FF00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t>Toate produsele de proiect trebuie postate pe site-ul proiectului.</a:t>
            </a:r>
          </a:p>
          <a:p>
            <a:pPr algn="ctr"/>
            <a:r>
              <a:rPr lang="ro-RO" dirty="0"/>
              <a:t>Evaluarea raportului final nu începe până când nu sunt postate pe site-ul proiectului toate produsele de proiect.</a:t>
            </a:r>
            <a:endParaRPr lang="en-US" dirty="0"/>
          </a:p>
        </p:txBody>
      </p:sp>
      <p:sp>
        <p:nvSpPr>
          <p:cNvPr id="5" name="Rectangle: Rounded Corners 4">
            <a:extLst>
              <a:ext uri="{FF2B5EF4-FFF2-40B4-BE49-F238E27FC236}">
                <a16:creationId xmlns:a16="http://schemas.microsoft.com/office/drawing/2014/main" id="{7EB51B17-EABC-FDC9-1F58-F30FE6A45697}"/>
              </a:ext>
            </a:extLst>
          </p:cNvPr>
          <p:cNvSpPr/>
          <p:nvPr/>
        </p:nvSpPr>
        <p:spPr>
          <a:xfrm>
            <a:off x="1313688" y="1999488"/>
            <a:ext cx="9564624" cy="1152144"/>
          </a:xfrm>
          <a:prstGeom prst="roundRect">
            <a:avLst/>
          </a:prstGeom>
          <a:solidFill>
            <a:srgbClr val="FF00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t>Atât site-ul proiectului cât și toate produsele de proiect, trebuie să conțină elementele de identitate vizuală, conform cerințelor finanțatorilor.</a:t>
            </a:r>
            <a:endParaRPr lang="en-US" dirty="0"/>
          </a:p>
        </p:txBody>
      </p:sp>
      <p:pic>
        <p:nvPicPr>
          <p:cNvPr id="7" name="Picture 6">
            <a:extLst>
              <a:ext uri="{FF2B5EF4-FFF2-40B4-BE49-F238E27FC236}">
                <a16:creationId xmlns:a16="http://schemas.microsoft.com/office/drawing/2014/main" id="{A2C2B8B6-FC22-7614-40E2-3F48A91D5FC1}"/>
              </a:ext>
            </a:extLst>
          </p:cNvPr>
          <p:cNvPicPr>
            <a:picLocks noChangeAspect="1"/>
          </p:cNvPicPr>
          <p:nvPr/>
        </p:nvPicPr>
        <p:blipFill>
          <a:blip r:embed="rId2"/>
          <a:stretch>
            <a:fillRect/>
          </a:stretch>
        </p:blipFill>
        <p:spPr>
          <a:xfrm>
            <a:off x="3716083" y="3336384"/>
            <a:ext cx="4458653" cy="3340069"/>
          </a:xfrm>
          <a:prstGeom prst="rect">
            <a:avLst/>
          </a:prstGeom>
        </p:spPr>
      </p:pic>
    </p:spTree>
    <p:extLst>
      <p:ext uri="{BB962C8B-B14F-4D97-AF65-F5344CB8AC3E}">
        <p14:creationId xmlns:p14="http://schemas.microsoft.com/office/powerpoint/2010/main" val="33089909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iphy.gif"/>
          <p:cNvPicPr>
            <a:picLocks noGrp="1" noChangeAspect="1"/>
          </p:cNvPicPr>
          <p:nvPr>
            <p:ph idx="1"/>
          </p:nvPr>
        </p:nvPicPr>
        <p:blipFill>
          <a:blip r:embed="rId3" cstate="print"/>
          <a:stretch>
            <a:fillRect/>
          </a:stretch>
        </p:blipFill>
        <p:spPr>
          <a:xfrm>
            <a:off x="1718322" y="764704"/>
            <a:ext cx="8554142" cy="4824536"/>
          </a:xfrm>
        </p:spPr>
      </p:pic>
      <p:sp>
        <p:nvSpPr>
          <p:cNvPr id="3" name="Rectangle 2"/>
          <p:cNvSpPr/>
          <p:nvPr/>
        </p:nvSpPr>
        <p:spPr>
          <a:xfrm>
            <a:off x="1601408" y="2132857"/>
            <a:ext cx="8590108" cy="646331"/>
          </a:xfrm>
          <a:prstGeom prst="rect">
            <a:avLst/>
          </a:prstGeom>
          <a:noFill/>
        </p:spPr>
        <p:txBody>
          <a:bodyPr wrap="none" lIns="91440" tIns="45720" rIns="91440" bIns="45720">
            <a:spAutoFit/>
          </a:bodyPr>
          <a:lstStyle/>
          <a:p>
            <a:pPr algn="ctr"/>
            <a:r>
              <a:rPr lang="ro-RO" sz="3600" b="1" dirty="0">
                <a:ln w="1905"/>
                <a:solidFill>
                  <a:srgbClr val="FF0000"/>
                </a:solidFill>
                <a:effectLst>
                  <a:innerShdw blurRad="69850" dist="43180" dir="5400000">
                    <a:srgbClr val="000000">
                      <a:alpha val="65000"/>
                    </a:srgbClr>
                  </a:innerShdw>
                </a:effectLst>
              </a:rPr>
              <a:t>Atenţie la modul in care completati raportul</a:t>
            </a:r>
            <a:endParaRPr lang="en-US" sz="3600" b="1" dirty="0">
              <a:ln w="1905"/>
              <a:solidFill>
                <a:srgbClr val="FF0000"/>
              </a:solidFill>
              <a:effectLst>
                <a:innerShdw blurRad="69850" dist="43180" dir="5400000">
                  <a:srgbClr val="000000">
                    <a:alpha val="65000"/>
                  </a:srgbClr>
                </a:innerShdw>
              </a:effectLst>
            </a:endParaRPr>
          </a:p>
        </p:txBody>
      </p:sp>
      <p:sp>
        <p:nvSpPr>
          <p:cNvPr id="4" name="Rectangle 3"/>
          <p:cNvSpPr/>
          <p:nvPr/>
        </p:nvSpPr>
        <p:spPr>
          <a:xfrm>
            <a:off x="289373" y="2996953"/>
            <a:ext cx="11718016" cy="584775"/>
          </a:xfrm>
          <a:prstGeom prst="rect">
            <a:avLst/>
          </a:prstGeom>
          <a:noFill/>
        </p:spPr>
        <p:txBody>
          <a:bodyPr wrap="none" lIns="91440" tIns="45720" rIns="91440" bIns="45720">
            <a:spAutoFit/>
          </a:bodyPr>
          <a:lstStyle/>
          <a:p>
            <a:pPr algn="ctr"/>
            <a:r>
              <a:rPr lang="ro-RO" sz="3200" b="1" dirty="0">
                <a:ln w="1905"/>
                <a:solidFill>
                  <a:srgbClr val="FF0000"/>
                </a:solidFill>
                <a:effectLst>
                  <a:innerShdw blurRad="69850" dist="43180" dir="5400000">
                    <a:srgbClr val="000000">
                      <a:alpha val="65000"/>
                    </a:srgbClr>
                  </a:innerShdw>
                </a:effectLst>
              </a:rPr>
              <a:t>Ne dorim ca atât noi cât şi evaluatorul raportului final să nu avem ...</a:t>
            </a:r>
            <a:endParaRPr lang="en-US" sz="3200" b="1" dirty="0">
              <a:ln w="1905"/>
              <a:solidFill>
                <a:srgbClr val="FF0000"/>
              </a:solidFill>
              <a:effectLst>
                <a:innerShdw blurRad="69850" dist="43180" dir="5400000">
                  <a:srgbClr val="000000">
                    <a:alpha val="65000"/>
                  </a:srgbClr>
                </a:innerShdw>
              </a:effectLst>
            </a:endParaRPr>
          </a:p>
        </p:txBody>
      </p:sp>
      <p:sp>
        <p:nvSpPr>
          <p:cNvPr id="5" name="Rectangle 4"/>
          <p:cNvSpPr/>
          <p:nvPr/>
        </p:nvSpPr>
        <p:spPr>
          <a:xfrm>
            <a:off x="3503712" y="6273226"/>
            <a:ext cx="5043688" cy="584775"/>
          </a:xfrm>
          <a:prstGeom prst="rect">
            <a:avLst/>
          </a:prstGeom>
        </p:spPr>
        <p:txBody>
          <a:bodyPr wrap="none">
            <a:spAutoFit/>
          </a:bodyPr>
          <a:lstStyle/>
          <a:p>
            <a:r>
              <a:rPr lang="ro-RO" sz="3200" b="1" dirty="0">
                <a:ln w="1905"/>
                <a:solidFill>
                  <a:srgbClr val="FF0000"/>
                </a:solidFill>
                <a:effectLst>
                  <a:innerShdw blurRad="69850" dist="43180" dir="5400000">
                    <a:srgbClr val="000000">
                      <a:alpha val="65000"/>
                    </a:srgbClr>
                  </a:innerShdw>
                </a:effectLst>
              </a:rPr>
              <a:t>astfel de reacţii când le citim</a:t>
            </a:r>
            <a:endParaRPr lang="ro-RO" sz="32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5E-6 2.13873E-6 L -0.00173 -0.29873 " pathEditMode="relative" rAng="0" ptsTypes="AA">
                                      <p:cBhvr>
                                        <p:cTn id="6" dur="2000" fill="hold"/>
                                        <p:tgtEl>
                                          <p:spTgt spid="3"/>
                                        </p:tgtEl>
                                        <p:attrNameLst>
                                          <p:attrName>ppt_x</p:attrName>
                                          <p:attrName>ppt_y</p:attrName>
                                        </p:attrNameLst>
                                      </p:cBhvr>
                                      <p:rCtr x="-100" y="-14900"/>
                                    </p:animMotion>
                                  </p:childTnLst>
                                </p:cTn>
                              </p:par>
                              <p:par>
                                <p:cTn id="7" presetID="42" presetClass="path" presetSubtype="0" accel="50000" decel="50000" fill="hold" grpId="0" nodeType="withEffect">
                                  <p:stCondLst>
                                    <p:cond delay="0"/>
                                  </p:stCondLst>
                                  <p:childTnLst>
                                    <p:animMotion origin="layout" path="M 8.33333E-7 4.85549E-6 L 0.00208 0.39791 " pathEditMode="relative" rAng="0" ptsTypes="AA">
                                      <p:cBhvr>
                                        <p:cTn id="8" dur="2000" fill="hold"/>
                                        <p:tgtEl>
                                          <p:spTgt spid="4"/>
                                        </p:tgtEl>
                                        <p:attrNameLst>
                                          <p:attrName>ppt_x</p:attrName>
                                          <p:attrName>ppt_y</p:attrName>
                                        </p:attrNameLst>
                                      </p:cBhvr>
                                      <p:rCtr x="100" y="19900"/>
                                    </p:animMotion>
                                  </p:childTnLst>
                                </p:cTn>
                              </p:par>
                              <p:par>
                                <p:cTn id="9" presetID="6" presetClass="entr" presetSubtype="3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out)">
                                      <p:cBhvr>
                                        <p:cTn id="11" dur="2000"/>
                                        <p:tgtEl>
                                          <p:spTgt spid="6"/>
                                        </p:tgtEl>
                                      </p:cBhvr>
                                    </p:animEffect>
                                  </p:childTnLst>
                                </p:cTn>
                              </p:par>
                              <p:par>
                                <p:cTn id="12" presetID="6" presetClass="entr" presetSubtype="32"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out)">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enor.gif"/>
          <p:cNvPicPr>
            <a:picLocks noGrp="1" noChangeAspect="1"/>
          </p:cNvPicPr>
          <p:nvPr>
            <p:ph idx="1"/>
          </p:nvPr>
        </p:nvPicPr>
        <p:blipFill>
          <a:blip r:embed="rId2" cstate="print"/>
          <a:stretch>
            <a:fillRect/>
          </a:stretch>
        </p:blipFill>
        <p:spPr>
          <a:xfrm>
            <a:off x="3503712" y="1268760"/>
            <a:ext cx="5040560" cy="5040560"/>
          </a:xfrm>
        </p:spPr>
      </p:pic>
      <p:sp>
        <p:nvSpPr>
          <p:cNvPr id="3" name="Rectangle 2"/>
          <p:cNvSpPr/>
          <p:nvPr/>
        </p:nvSpPr>
        <p:spPr>
          <a:xfrm>
            <a:off x="2932870" y="2636913"/>
            <a:ext cx="6282746" cy="1200329"/>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o-RO" sz="3600" b="1" dirty="0">
                <a:ln w="11430"/>
                <a:solidFill>
                  <a:srgbClr val="FF0000"/>
                </a:solidFill>
                <a:effectLst>
                  <a:outerShdw blurRad="80000" dist="40000" dir="5040000" algn="tl">
                    <a:srgbClr val="000000">
                      <a:alpha val="30000"/>
                    </a:srgbClr>
                  </a:outerShdw>
                </a:effectLst>
              </a:rPr>
              <a:t>Ba mai mult, ne dorim ca citind </a:t>
            </a:r>
          </a:p>
          <a:p>
            <a:pPr algn="ctr"/>
            <a:r>
              <a:rPr lang="ro-RO" sz="3600" b="1" dirty="0">
                <a:ln w="11430"/>
                <a:solidFill>
                  <a:srgbClr val="FF0000"/>
                </a:solidFill>
                <a:effectLst>
                  <a:outerShdw blurRad="80000" dist="40000" dir="5040000" algn="tl">
                    <a:srgbClr val="000000">
                      <a:alpha val="30000"/>
                    </a:srgbClr>
                  </a:outerShdw>
                </a:effectLst>
              </a:rPr>
              <a:t>raportul să spunem ...</a:t>
            </a:r>
            <a:endParaRPr lang="en-US" sz="3600" b="1" dirty="0">
              <a:ln w="11430"/>
              <a:solidFill>
                <a:srgbClr val="FF0000"/>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5.55556E-7 4.91329E-6 L 0.00243 -0.3496 " pathEditMode="relative" rAng="0" ptsTypes="AA">
                                      <p:cBhvr>
                                        <p:cTn id="6" dur="2000" fill="hold"/>
                                        <p:tgtEl>
                                          <p:spTgt spid="3"/>
                                        </p:tgtEl>
                                        <p:attrNameLst>
                                          <p:attrName>ppt_x</p:attrName>
                                          <p:attrName>ppt_y</p:attrName>
                                        </p:attrNameLst>
                                      </p:cBhvr>
                                      <p:rCtr x="100" y="-17500"/>
                                    </p:animMotion>
                                  </p:childTnLst>
                                </p:cTn>
                              </p:par>
                              <p:par>
                                <p:cTn id="7" presetID="6" presetClass="entr" presetSubtype="32"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circle(out)">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E63452E-2C3F-01F9-A46C-4CF4DB84C71E}"/>
              </a:ext>
            </a:extLst>
          </p:cNvPr>
          <p:cNvSpPr/>
          <p:nvPr/>
        </p:nvSpPr>
        <p:spPr>
          <a:xfrm>
            <a:off x="1164670" y="1291905"/>
            <a:ext cx="9680895" cy="137579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t>După reuniune, vă rog sa completați chestionarul online de la adresa:</a:t>
            </a:r>
          </a:p>
          <a:p>
            <a:pPr algn="ctr"/>
            <a:r>
              <a:rPr lang="en-US" dirty="0"/>
              <a:t>https://www.surveymonkey.com/r/SR9XSN2</a:t>
            </a:r>
          </a:p>
        </p:txBody>
      </p:sp>
      <p:sp>
        <p:nvSpPr>
          <p:cNvPr id="5" name="Rectangle: Rounded Corners 4">
            <a:extLst>
              <a:ext uri="{FF2B5EF4-FFF2-40B4-BE49-F238E27FC236}">
                <a16:creationId xmlns:a16="http://schemas.microsoft.com/office/drawing/2014/main" id="{F09B991B-4F25-8A56-655E-663866D05995}"/>
              </a:ext>
            </a:extLst>
          </p:cNvPr>
          <p:cNvSpPr/>
          <p:nvPr/>
        </p:nvSpPr>
        <p:spPr>
          <a:xfrm>
            <a:off x="1164671" y="3726114"/>
            <a:ext cx="9680895" cy="137579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3600" b="1" dirty="0"/>
              <a:t>Nu uitați să cheltuiți toți banii primiți!</a:t>
            </a:r>
            <a:endParaRPr lang="en-US" sz="3600" b="1" dirty="0"/>
          </a:p>
        </p:txBody>
      </p:sp>
    </p:spTree>
    <p:extLst>
      <p:ext uri="{BB962C8B-B14F-4D97-AF65-F5344CB8AC3E}">
        <p14:creationId xmlns:p14="http://schemas.microsoft.com/office/powerpoint/2010/main" val="1944698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E393A8-8975-3112-70DF-9F28E31C85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4100" y="843725"/>
            <a:ext cx="7159752" cy="5369814"/>
          </a:xfrm>
          <a:prstGeom prst="rect">
            <a:avLst/>
          </a:prstGeom>
          <a:noFill/>
          <a:ln>
            <a:noFill/>
          </a:ln>
        </p:spPr>
      </p:pic>
      <p:sp>
        <p:nvSpPr>
          <p:cNvPr id="5" name="Rectangle 4">
            <a:extLst>
              <a:ext uri="{FF2B5EF4-FFF2-40B4-BE49-F238E27FC236}">
                <a16:creationId xmlns:a16="http://schemas.microsoft.com/office/drawing/2014/main" id="{0EF43C25-E1EE-4548-D4CC-746B7AD32CA8}"/>
              </a:ext>
            </a:extLst>
          </p:cNvPr>
          <p:cNvSpPr/>
          <p:nvPr/>
        </p:nvSpPr>
        <p:spPr>
          <a:xfrm>
            <a:off x="1926409" y="5934670"/>
            <a:ext cx="8101450"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ro-RO" sz="5400" b="1" cap="none" spc="0" dirty="0">
                <a:ln/>
                <a:solidFill>
                  <a:srgbClr val="FF0000"/>
                </a:solidFill>
                <a:effectLst/>
              </a:rPr>
              <a:t>Mulțumesc pentru atenție !</a:t>
            </a:r>
            <a:endParaRPr lang="en-US" sz="5400" b="1" cap="none" spc="0" dirty="0">
              <a:ln/>
              <a:solidFill>
                <a:srgbClr val="FF0000"/>
              </a:solidFill>
              <a:effectLst/>
            </a:endParaRPr>
          </a:p>
        </p:txBody>
      </p:sp>
    </p:spTree>
    <p:extLst>
      <p:ext uri="{BB962C8B-B14F-4D97-AF65-F5344CB8AC3E}">
        <p14:creationId xmlns:p14="http://schemas.microsoft.com/office/powerpoint/2010/main" val="2986989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Connector 9"/>
          <p:cNvSpPr/>
          <p:nvPr/>
        </p:nvSpPr>
        <p:spPr>
          <a:xfrm>
            <a:off x="4871864" y="1268760"/>
            <a:ext cx="3744416" cy="3672408"/>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143672" y="434080"/>
            <a:ext cx="6984776" cy="6271438"/>
          </a:xfrm>
          <a:prstGeom prst="rect">
            <a:avLst/>
          </a:prstGeom>
          <a:noFill/>
          <a:ln w="9525">
            <a:noFill/>
            <a:miter lim="800000"/>
            <a:headEnd/>
            <a:tailEnd/>
          </a:ln>
        </p:spPr>
      </p:pic>
      <p:sp>
        <p:nvSpPr>
          <p:cNvPr id="5" name="Rectangle 4"/>
          <p:cNvSpPr/>
          <p:nvPr/>
        </p:nvSpPr>
        <p:spPr>
          <a:xfrm>
            <a:off x="5008574" y="1753917"/>
            <a:ext cx="3011301" cy="3416320"/>
          </a:xfrm>
          <a:prstGeom prst="rect">
            <a:avLst/>
          </a:prstGeom>
        </p:spPr>
        <p:txBody>
          <a:bodyPr wrap="square">
            <a:spAutoFit/>
          </a:bodyPr>
          <a:lstStyle/>
          <a:p>
            <a:r>
              <a:rPr lang="en-US" b="1" dirty="0"/>
              <a:t>S = </a:t>
            </a:r>
            <a:r>
              <a:rPr lang="ro-RO" b="1" dirty="0"/>
              <a:t>S</a:t>
            </a:r>
            <a:r>
              <a:rPr lang="en-US" b="1" dirty="0"/>
              <a:t>mile</a:t>
            </a:r>
            <a:r>
              <a:rPr lang="ro-RO" b="1" dirty="0"/>
              <a:t> -</a:t>
            </a:r>
            <a:r>
              <a:rPr lang="ro-RO" sz="1400" dirty="0"/>
              <a:t>Zâmbet</a:t>
            </a:r>
            <a:br>
              <a:rPr lang="en-US" b="1" dirty="0"/>
            </a:br>
            <a:r>
              <a:rPr lang="en-US" b="1" dirty="0"/>
              <a:t>E = </a:t>
            </a:r>
            <a:r>
              <a:rPr lang="ro-RO" b="1" dirty="0"/>
              <a:t>E</a:t>
            </a:r>
            <a:r>
              <a:rPr lang="en-US" b="1" dirty="0" err="1"/>
              <a:t>nthusiasm</a:t>
            </a:r>
            <a:r>
              <a:rPr lang="ro-RO" b="1" dirty="0"/>
              <a:t> -</a:t>
            </a:r>
            <a:r>
              <a:rPr lang="ro-RO" sz="1400" dirty="0"/>
              <a:t>entuziasm</a:t>
            </a:r>
            <a:br>
              <a:rPr lang="en-US" b="1" dirty="0"/>
            </a:br>
            <a:r>
              <a:rPr lang="en-US" b="1" dirty="0"/>
              <a:t>R =</a:t>
            </a:r>
            <a:r>
              <a:rPr lang="ro-RO" b="1" dirty="0"/>
              <a:t>R</a:t>
            </a:r>
            <a:r>
              <a:rPr lang="en-US" b="1" dirty="0" err="1"/>
              <a:t>eadiness</a:t>
            </a:r>
            <a:r>
              <a:rPr lang="ro-RO" b="1" dirty="0"/>
              <a:t> -</a:t>
            </a:r>
            <a:r>
              <a:rPr lang="ro-RO" sz="1400" dirty="0"/>
              <a:t> pregătire</a:t>
            </a:r>
            <a:br>
              <a:rPr lang="en-US" b="1" dirty="0"/>
            </a:br>
            <a:r>
              <a:rPr lang="en-US" b="1" dirty="0"/>
              <a:t>V=</a:t>
            </a:r>
            <a:r>
              <a:rPr lang="ro-RO" b="1" dirty="0"/>
              <a:t>V</a:t>
            </a:r>
            <a:r>
              <a:rPr lang="en-US" b="1" dirty="0" err="1"/>
              <a:t>alue</a:t>
            </a:r>
            <a:r>
              <a:rPr lang="ro-RO" b="1" dirty="0"/>
              <a:t> -</a:t>
            </a:r>
            <a:r>
              <a:rPr lang="ro-RO" sz="1400" dirty="0"/>
              <a:t>valoare</a:t>
            </a:r>
            <a:br>
              <a:rPr lang="en-US" b="1" dirty="0"/>
            </a:br>
            <a:r>
              <a:rPr lang="en-US" b="1" dirty="0"/>
              <a:t>I=</a:t>
            </a:r>
            <a:r>
              <a:rPr lang="ro-RO" b="1" dirty="0"/>
              <a:t>I</a:t>
            </a:r>
            <a:r>
              <a:rPr lang="en-US" b="1" dirty="0" err="1"/>
              <a:t>mpression</a:t>
            </a:r>
            <a:r>
              <a:rPr lang="ro-RO" b="1" dirty="0"/>
              <a:t> -</a:t>
            </a:r>
            <a:r>
              <a:rPr lang="ro-RO" sz="1400" dirty="0"/>
              <a:t>amprentă</a:t>
            </a:r>
            <a:br>
              <a:rPr lang="en-US" b="1" dirty="0"/>
            </a:br>
            <a:r>
              <a:rPr lang="en-US" b="1" dirty="0"/>
              <a:t>C=</a:t>
            </a:r>
            <a:r>
              <a:rPr lang="ro-RO" b="1" dirty="0"/>
              <a:t>C</a:t>
            </a:r>
            <a:r>
              <a:rPr lang="en-US" b="1" dirty="0" err="1"/>
              <a:t>ourtesy</a:t>
            </a:r>
            <a:r>
              <a:rPr lang="ro-RO" b="1" dirty="0"/>
              <a:t> – </a:t>
            </a:r>
            <a:r>
              <a:rPr lang="ro-RO" sz="1400" dirty="0"/>
              <a:t>politețe</a:t>
            </a:r>
            <a:br>
              <a:rPr lang="en-US" b="1" dirty="0"/>
            </a:br>
            <a:r>
              <a:rPr lang="en-US" b="1" dirty="0"/>
              <a:t>E=</a:t>
            </a:r>
            <a:r>
              <a:rPr lang="ro-RO" b="1" dirty="0"/>
              <a:t>E</a:t>
            </a:r>
            <a:r>
              <a:rPr lang="en-US" b="1" dirty="0" err="1"/>
              <a:t>ngagement</a:t>
            </a:r>
            <a:r>
              <a:rPr lang="ro-RO" b="1" dirty="0"/>
              <a:t> - </a:t>
            </a:r>
            <a:r>
              <a:rPr lang="ro-RO" sz="1400" dirty="0"/>
              <a:t>angajare</a:t>
            </a:r>
            <a:endParaRPr lang="en-US" b="1" dirty="0"/>
          </a:p>
          <a:p>
            <a:endParaRPr lang="ro-RO" b="1" dirty="0"/>
          </a:p>
          <a:p>
            <a:r>
              <a:rPr lang="en-US" b="1" dirty="0"/>
              <a:t>M=management</a:t>
            </a:r>
            <a:br>
              <a:rPr lang="en-US" b="1" dirty="0"/>
            </a:br>
            <a:r>
              <a:rPr lang="en-US" b="1" dirty="0"/>
              <a:t>I= Improvement</a:t>
            </a:r>
            <a:r>
              <a:rPr lang="ro-RO" b="1" dirty="0"/>
              <a:t> </a:t>
            </a:r>
            <a:r>
              <a:rPr lang="ro-RO" sz="1400" dirty="0"/>
              <a:t>–înbunătățire</a:t>
            </a:r>
            <a:br>
              <a:rPr lang="en-US" b="1" dirty="0"/>
            </a:br>
            <a:r>
              <a:rPr lang="en-US" b="1" dirty="0"/>
              <a:t>N=Needful</a:t>
            </a:r>
            <a:r>
              <a:rPr lang="ro-RO" b="1" dirty="0"/>
              <a:t> - </a:t>
            </a:r>
            <a:r>
              <a:rPr lang="ro-RO" sz="1400" dirty="0"/>
              <a:t>necesitate</a:t>
            </a:r>
            <a:br>
              <a:rPr lang="en-US" b="1" dirty="0"/>
            </a:br>
            <a:r>
              <a:rPr lang="en-US" b="1" dirty="0"/>
              <a:t>D=</a:t>
            </a:r>
            <a:r>
              <a:rPr lang="ro-RO" b="1" dirty="0"/>
              <a:t>D</a:t>
            </a:r>
            <a:r>
              <a:rPr lang="en-US" b="1" dirty="0" err="1"/>
              <a:t>edication</a:t>
            </a:r>
            <a:r>
              <a:rPr lang="ro-RO" b="1" dirty="0"/>
              <a:t> - </a:t>
            </a:r>
            <a:r>
              <a:rPr lang="ro-RO" sz="1400" dirty="0"/>
              <a:t>dedicare</a:t>
            </a:r>
            <a:endParaRPr lang="en-US" b="1" dirty="0"/>
          </a:p>
        </p:txBody>
      </p:sp>
      <p:sp>
        <p:nvSpPr>
          <p:cNvPr id="12" name="Rectangle 11"/>
          <p:cNvSpPr/>
          <p:nvPr/>
        </p:nvSpPr>
        <p:spPr>
          <a:xfrm>
            <a:off x="1919537" y="332657"/>
            <a:ext cx="2400401" cy="584775"/>
          </a:xfrm>
          <a:prstGeom prst="rect">
            <a:avLst/>
          </a:prstGeom>
        </p:spPr>
        <p:txBody>
          <a:bodyPr wrap="none">
            <a:spAutoFit/>
          </a:bodyPr>
          <a:lstStyle/>
          <a:p>
            <a:pPr algn="ctr"/>
            <a:r>
              <a:rPr lang="ro-RO"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Service Mind</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ransition>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sikhchic.com/faith/cms/articles/photo1/stages-d.jpg"/>
          <p:cNvPicPr>
            <a:picLocks noChangeAspect="1" noChangeArrowheads="1"/>
          </p:cNvPicPr>
          <p:nvPr/>
        </p:nvPicPr>
        <p:blipFill>
          <a:blip r:embed="rId2" cstate="print"/>
          <a:srcRect/>
          <a:stretch>
            <a:fillRect/>
          </a:stretch>
        </p:blipFill>
        <p:spPr bwMode="auto">
          <a:xfrm>
            <a:off x="5105400" y="2133601"/>
            <a:ext cx="2019300" cy="3505201"/>
          </a:xfrm>
          <a:prstGeom prst="roundRect">
            <a:avLst/>
          </a:prstGeom>
          <a:noFill/>
          <a:effectLst>
            <a:glow rad="139700">
              <a:schemeClr val="accent2">
                <a:satMod val="175000"/>
                <a:alpha val="40000"/>
              </a:schemeClr>
            </a:glow>
          </a:effectLst>
        </p:spPr>
      </p:pic>
      <p:sp>
        <p:nvSpPr>
          <p:cNvPr id="21" name="Rounded Rectangle 20"/>
          <p:cNvSpPr/>
          <p:nvPr/>
        </p:nvSpPr>
        <p:spPr>
          <a:xfrm>
            <a:off x="1524000" y="5105400"/>
            <a:ext cx="9144000" cy="1524000"/>
          </a:xfrm>
          <a:prstGeom prst="roundRect">
            <a:avLst/>
          </a:prstGeom>
          <a:solidFill>
            <a:srgbClr val="0000FF"/>
          </a:solidFill>
          <a:scene3d>
            <a:camera prst="perspectiveRelaxedModerately"/>
            <a:lightRig rig="threePt" dir="t">
              <a:rot lat="0" lon="0" rev="1200000"/>
            </a:lightRig>
          </a:scene3d>
          <a:sp3d>
            <a:bevelT w="63500" h="647700"/>
          </a:sp3d>
        </p:spPr>
        <p:style>
          <a:lnRef idx="0">
            <a:schemeClr val="accent2"/>
          </a:lnRef>
          <a:fillRef idx="3">
            <a:schemeClr val="accent2"/>
          </a:fillRef>
          <a:effectRef idx="3">
            <a:schemeClr val="accent2"/>
          </a:effectRef>
          <a:fontRef idx="minor">
            <a:schemeClr val="lt1"/>
          </a:fontRef>
        </p:style>
        <p:txBody>
          <a:bodyPr anchor="ctr"/>
          <a:lstStyle/>
          <a:p>
            <a:pPr algn="ctr">
              <a:defRPr/>
            </a:pPr>
            <a:r>
              <a:rPr lang="ro-RO" dirty="0">
                <a:latin typeface="Arial Narrow" pitchFamily="34" charset="0"/>
              </a:rPr>
              <a:t>Trecut </a:t>
            </a:r>
          </a:p>
          <a:p>
            <a:pPr algn="ctr">
              <a:defRPr/>
            </a:pPr>
            <a:r>
              <a:rPr lang="ro-RO" dirty="0">
                <a:latin typeface="Arial Narrow" pitchFamily="34" charset="0"/>
              </a:rPr>
              <a:t>Care este ”rădăcina” proiectului propus (problema definită, nevoia confirmată de schimbare sau dezvoltare)?</a:t>
            </a:r>
          </a:p>
          <a:p>
            <a:pPr algn="ctr">
              <a:defRPr/>
            </a:pPr>
            <a:r>
              <a:rPr lang="ro-RO" dirty="0">
                <a:latin typeface="Arial Narrow" pitchFamily="34" charset="0"/>
              </a:rPr>
              <a:t>Precizările privind rezultatele analizei de nevoi sunt credibile și accesibile?</a:t>
            </a:r>
          </a:p>
          <a:p>
            <a:pPr algn="ctr">
              <a:defRPr/>
            </a:pPr>
            <a:r>
              <a:rPr lang="ro-RO" dirty="0">
                <a:latin typeface="Arial Narrow" pitchFamily="34" charset="0"/>
              </a:rPr>
              <a:t>Ce activități s-au derulat deja?</a:t>
            </a:r>
          </a:p>
        </p:txBody>
      </p:sp>
      <p:sp>
        <p:nvSpPr>
          <p:cNvPr id="22" name="Rounded Rectangle 21"/>
          <p:cNvSpPr/>
          <p:nvPr/>
        </p:nvSpPr>
        <p:spPr>
          <a:xfrm>
            <a:off x="2057400" y="3581400"/>
            <a:ext cx="8001000" cy="1524000"/>
          </a:xfrm>
          <a:prstGeom prst="roundRect">
            <a:avLst/>
          </a:prstGeom>
          <a:solidFill>
            <a:srgbClr val="0000FF"/>
          </a:solidFill>
          <a:scene3d>
            <a:camera prst="perspectiveRelaxedModerately"/>
            <a:lightRig rig="threePt" dir="t">
              <a:rot lat="0" lon="0" rev="1200000"/>
            </a:lightRig>
          </a:scene3d>
          <a:sp3d>
            <a:bevelT w="63500" h="647700"/>
          </a:sp3d>
        </p:spPr>
        <p:style>
          <a:lnRef idx="0">
            <a:schemeClr val="accent2"/>
          </a:lnRef>
          <a:fillRef idx="3">
            <a:schemeClr val="accent2"/>
          </a:fillRef>
          <a:effectRef idx="3">
            <a:schemeClr val="accent2"/>
          </a:effectRef>
          <a:fontRef idx="minor">
            <a:schemeClr val="lt1"/>
          </a:fontRef>
        </p:style>
        <p:txBody>
          <a:bodyPr anchor="ctr"/>
          <a:lstStyle/>
          <a:p>
            <a:pPr algn="ctr">
              <a:defRPr/>
            </a:pPr>
            <a:r>
              <a:rPr lang="ro-RO" dirty="0">
                <a:latin typeface="Arial Narrow" pitchFamily="34" charset="0"/>
              </a:rPr>
              <a:t>Prezent</a:t>
            </a:r>
          </a:p>
          <a:p>
            <a:pPr algn="ctr">
              <a:defRPr/>
            </a:pPr>
            <a:r>
              <a:rPr lang="ro-RO" dirty="0">
                <a:latin typeface="Arial Narrow" pitchFamily="34" charset="0"/>
              </a:rPr>
              <a:t>Care sunt prioritățile la nivel instituțional, sectorial, regional, național, european, și nevoile, corelate cu declarațiile de politică Erasmus+?</a:t>
            </a:r>
          </a:p>
          <a:p>
            <a:pPr algn="ctr">
              <a:defRPr/>
            </a:pPr>
            <a:r>
              <a:rPr lang="ro-RO" dirty="0">
                <a:latin typeface="Arial Narrow" pitchFamily="34" charset="0"/>
              </a:rPr>
              <a:t>Care este astăzi situația la nivelul tuturor instituțiilor partenere și al țărilor de rezidență?</a:t>
            </a:r>
          </a:p>
        </p:txBody>
      </p:sp>
      <p:sp>
        <p:nvSpPr>
          <p:cNvPr id="23" name="Rounded Rectangle 22"/>
          <p:cNvSpPr/>
          <p:nvPr/>
        </p:nvSpPr>
        <p:spPr>
          <a:xfrm>
            <a:off x="2514600" y="2057400"/>
            <a:ext cx="7162800" cy="1524000"/>
          </a:xfrm>
          <a:prstGeom prst="roundRect">
            <a:avLst/>
          </a:prstGeom>
          <a:solidFill>
            <a:srgbClr val="0000FF"/>
          </a:solidFill>
          <a:scene3d>
            <a:camera prst="perspectiveRelaxedModerately"/>
            <a:lightRig rig="threePt" dir="t">
              <a:rot lat="0" lon="0" rev="1200000"/>
            </a:lightRig>
          </a:scene3d>
          <a:sp3d>
            <a:bevelT w="63500" h="647700"/>
          </a:sp3d>
        </p:spPr>
        <p:style>
          <a:lnRef idx="0">
            <a:schemeClr val="accent2"/>
          </a:lnRef>
          <a:fillRef idx="3">
            <a:schemeClr val="accent2"/>
          </a:fillRef>
          <a:effectRef idx="3">
            <a:schemeClr val="accent2"/>
          </a:effectRef>
          <a:fontRef idx="minor">
            <a:schemeClr val="lt1"/>
          </a:fontRef>
        </p:style>
        <p:txBody>
          <a:bodyPr anchor="ctr"/>
          <a:lstStyle/>
          <a:p>
            <a:pPr algn="ctr">
              <a:defRPr/>
            </a:pPr>
            <a:r>
              <a:rPr lang="ro-RO" dirty="0">
                <a:latin typeface="Arial Narrow" pitchFamily="34" charset="0"/>
              </a:rPr>
              <a:t>Viitor apropiat</a:t>
            </a:r>
          </a:p>
          <a:p>
            <a:pPr algn="ctr">
              <a:defRPr/>
            </a:pPr>
            <a:r>
              <a:rPr lang="ro-RO" dirty="0">
                <a:latin typeface="Arial Narrow" pitchFamily="34" charset="0"/>
              </a:rPr>
              <a:t>Care sunt soluțiile de implementare... Când? Unde? De ce transnațional?</a:t>
            </a:r>
          </a:p>
          <a:p>
            <a:pPr algn="ctr">
              <a:defRPr/>
            </a:pPr>
            <a:r>
              <a:rPr lang="ro-RO" dirty="0">
                <a:latin typeface="Arial Narrow" pitchFamily="34" charset="0"/>
              </a:rPr>
              <a:t>Pe cine doriți să implicați?</a:t>
            </a:r>
          </a:p>
          <a:p>
            <a:pPr algn="ctr">
              <a:defRPr/>
            </a:pPr>
            <a:r>
              <a:rPr lang="ro-RO" dirty="0">
                <a:latin typeface="Arial Narrow" pitchFamily="34" charset="0"/>
              </a:rPr>
              <a:t>De ce ați selectat partenerii respectivi și respectivele grupuri țintă?</a:t>
            </a:r>
          </a:p>
          <a:p>
            <a:pPr algn="ctr">
              <a:defRPr/>
            </a:pPr>
            <a:r>
              <a:rPr lang="ro-RO" dirty="0">
                <a:latin typeface="Arial Narrow" pitchFamily="34" charset="0"/>
              </a:rPr>
              <a:t>Soluțiile planificate sunt relevante pentru toți partenerii?</a:t>
            </a:r>
          </a:p>
        </p:txBody>
      </p:sp>
      <p:sp>
        <p:nvSpPr>
          <p:cNvPr id="24" name="Rounded Rectangle 23"/>
          <p:cNvSpPr/>
          <p:nvPr/>
        </p:nvSpPr>
        <p:spPr>
          <a:xfrm>
            <a:off x="2809852" y="533400"/>
            <a:ext cx="6553200" cy="1524000"/>
          </a:xfrm>
          <a:prstGeom prst="roundRect">
            <a:avLst/>
          </a:prstGeom>
          <a:solidFill>
            <a:srgbClr val="0000FF"/>
          </a:solidFill>
          <a:scene3d>
            <a:camera prst="perspectiveRelaxedModerately"/>
            <a:lightRig rig="threePt" dir="t">
              <a:rot lat="0" lon="0" rev="1200000"/>
            </a:lightRig>
          </a:scene3d>
          <a:sp3d>
            <a:bevelT w="63500" h="647700"/>
          </a:sp3d>
        </p:spPr>
        <p:style>
          <a:lnRef idx="0">
            <a:schemeClr val="accent2"/>
          </a:lnRef>
          <a:fillRef idx="3">
            <a:schemeClr val="accent2"/>
          </a:fillRef>
          <a:effectRef idx="3">
            <a:schemeClr val="accent2"/>
          </a:effectRef>
          <a:fontRef idx="minor">
            <a:schemeClr val="lt1"/>
          </a:fontRef>
        </p:style>
        <p:txBody>
          <a:bodyPr anchor="ctr"/>
          <a:lstStyle/>
          <a:p>
            <a:pPr algn="ctr">
              <a:defRPr/>
            </a:pPr>
            <a:r>
              <a:rPr lang="ro-RO" dirty="0">
                <a:latin typeface="Arial Narrow" pitchFamily="34" charset="0"/>
              </a:rPr>
              <a:t>Viitor îndepărtat</a:t>
            </a:r>
          </a:p>
          <a:p>
            <a:pPr algn="ctr">
              <a:defRPr/>
            </a:pPr>
            <a:r>
              <a:rPr lang="ro-RO" dirty="0">
                <a:latin typeface="Arial Narrow" pitchFamily="34" charset="0"/>
              </a:rPr>
              <a:t>Ce urmăriți în termeni de schimbări măsurabile și de durată?</a:t>
            </a:r>
          </a:p>
          <a:p>
            <a:pPr algn="ctr">
              <a:defRPr/>
            </a:pPr>
            <a:r>
              <a:rPr lang="ro-RO" dirty="0">
                <a:latin typeface="Arial Narrow" pitchFamily="34" charset="0"/>
              </a:rPr>
              <a:t>Cum vor impacta aceste schimbări peisajul existent, sau curricula sau cursul livrat în toate țările partenere?</a:t>
            </a:r>
          </a:p>
        </p:txBody>
      </p:sp>
      <p:sp>
        <p:nvSpPr>
          <p:cNvPr id="25" name="Cloud Callout 24"/>
          <p:cNvSpPr/>
          <p:nvPr/>
        </p:nvSpPr>
        <p:spPr>
          <a:xfrm>
            <a:off x="4800600" y="228600"/>
            <a:ext cx="2590800" cy="533400"/>
          </a:xfrm>
          <a:prstGeom prst="cloudCallout">
            <a:avLst>
              <a:gd name="adj1" fmla="val 1583"/>
              <a:gd name="adj2" fmla="val 9227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b="1" dirty="0">
                <a:solidFill>
                  <a:srgbClr val="FF0000"/>
                </a:solidFill>
              </a:rPr>
              <a:t>Cronologie</a:t>
            </a:r>
          </a:p>
          <a:p>
            <a:pPr algn="ctr">
              <a:defRPr/>
            </a:pPr>
            <a:endParaRPr lang="en-US" sz="1200" b="1" dirty="0">
              <a:solidFill>
                <a:srgbClr val="FF0000"/>
              </a:solidFill>
            </a:endParaRPr>
          </a:p>
        </p:txBody>
      </p:sp>
    </p:spTree>
    <p:extLst>
      <p:ext uri="{BB962C8B-B14F-4D97-AF65-F5344CB8AC3E}">
        <p14:creationId xmlns:p14="http://schemas.microsoft.com/office/powerpoint/2010/main" val="3310404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out)">
                                      <p:cBhvr>
                                        <p:cTn id="7" dur="2000"/>
                                        <p:tgtEl>
                                          <p:spTgt spid="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ox(out)">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ox(in)">
                                      <p:cBhvr>
                                        <p:cTn id="17" dur="500"/>
                                        <p:tgtEl>
                                          <p:spTgt spid="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ox(out)">
                                      <p:cBhvr>
                                        <p:cTn id="22" dur="500"/>
                                        <p:tgtEl>
                                          <p:spTgt spid="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ox(i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1" descr="mov1">
            <a:extLst>
              <a:ext uri="{FF2B5EF4-FFF2-40B4-BE49-F238E27FC236}">
                <a16:creationId xmlns:a16="http://schemas.microsoft.com/office/drawing/2014/main" id="{B8D970AD-D32C-EE99-0F34-35ABB4AB1A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37" y="-70404"/>
            <a:ext cx="12468243" cy="779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2" descr="spiral-notebook-open-lying-desk-34266341">
            <a:extLst>
              <a:ext uri="{FF2B5EF4-FFF2-40B4-BE49-F238E27FC236}">
                <a16:creationId xmlns:a16="http://schemas.microsoft.com/office/drawing/2014/main" id="{29FB03E1-C4AB-1C6F-25A6-69E4B46EAD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168" t="9319" r="11717" b="16139"/>
          <a:stretch>
            <a:fillRect/>
          </a:stretch>
        </p:blipFill>
        <p:spPr bwMode="auto">
          <a:xfrm>
            <a:off x="3048000" y="1676401"/>
            <a:ext cx="6019800"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Rectangle 13">
            <a:extLst>
              <a:ext uri="{FF2B5EF4-FFF2-40B4-BE49-F238E27FC236}">
                <a16:creationId xmlns:a16="http://schemas.microsoft.com/office/drawing/2014/main" id="{071813B0-258E-A53B-33C1-9ECCE3E961EF}"/>
              </a:ext>
            </a:extLst>
          </p:cNvPr>
          <p:cNvSpPr>
            <a:spLocks noChangeArrowheads="1"/>
          </p:cNvSpPr>
          <p:nvPr/>
        </p:nvSpPr>
        <p:spPr bwMode="auto">
          <a:xfrm>
            <a:off x="3200400" y="2463921"/>
            <a:ext cx="57150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400" b="1"/>
              <a:t>Poveste cu omisiuni</a:t>
            </a:r>
          </a:p>
          <a:p>
            <a:pPr algn="ctr" eaLnBrk="1" hangingPunct="1"/>
            <a:endParaRPr lang="en-US" altLang="en-US" sz="1400"/>
          </a:p>
          <a:p>
            <a:pPr algn="just" eaLnBrk="1" hangingPunct="1"/>
            <a:r>
              <a:rPr lang="en-US" altLang="en-US" sz="1400" b="1"/>
              <a:t>Au fost odat</a:t>
            </a:r>
            <a:r>
              <a:rPr lang="ro-RO" altLang="en-US" sz="1400" b="1"/>
              <a:t>ă trei ____________________________________.</a:t>
            </a:r>
            <a:endParaRPr lang="en-US" altLang="en-US" sz="1400"/>
          </a:p>
          <a:p>
            <a:pPr algn="just" eaLnBrk="1" hangingPunct="1"/>
            <a:endParaRPr lang="en-US" altLang="en-US" sz="1400" b="1"/>
          </a:p>
          <a:p>
            <a:pPr algn="just" eaLnBrk="1" hangingPunct="1"/>
            <a:r>
              <a:rPr lang="ro-RO" altLang="en-US" sz="1400" b="1"/>
              <a:t>Unul dintre cei trei _____________________________________ era destul de bătrân, dar a "pus pe masă” o mulțime de</a:t>
            </a:r>
            <a:r>
              <a:rPr lang="en-US" altLang="en-US" sz="1400" b="1"/>
              <a:t>_____________</a:t>
            </a:r>
            <a:r>
              <a:rPr lang="ro-RO" altLang="en-US" sz="1400" b="1"/>
              <a:t>.</a:t>
            </a:r>
            <a:endParaRPr lang="en-US" altLang="en-US" sz="1400"/>
          </a:p>
          <a:p>
            <a:pPr algn="just" eaLnBrk="1" hangingPunct="1"/>
            <a:endParaRPr lang="en-US" altLang="en-US" sz="1400" b="1"/>
          </a:p>
          <a:p>
            <a:pPr algn="just" eaLnBrk="1" hangingPunct="1"/>
            <a:r>
              <a:rPr lang="ro-RO" altLang="en-US" sz="1400" b="1"/>
              <a:t>Unul dintre cei trei _____________________________________ era destul de tânăr, dar nu dovedea_________________________</a:t>
            </a:r>
            <a:r>
              <a:rPr lang="en-US" altLang="en-US" sz="1400" b="1"/>
              <a:t> ________________</a:t>
            </a:r>
            <a:r>
              <a:rPr lang="ro-RO" altLang="en-US" sz="1400" b="1"/>
              <a:t>.</a:t>
            </a:r>
            <a:endParaRPr lang="en-US" altLang="en-US" sz="1400"/>
          </a:p>
          <a:p>
            <a:pPr algn="just" eaLnBrk="1" hangingPunct="1"/>
            <a:endParaRPr lang="en-US" altLang="en-US" sz="1400" b="1"/>
          </a:p>
          <a:p>
            <a:pPr algn="just" eaLnBrk="1" hangingPunct="1"/>
            <a:r>
              <a:rPr lang="ro-RO" altLang="en-US" sz="1400" b="1"/>
              <a:t>Al treilea și cel din urmă _______________________era________și a conferit un caracter de _______________________ acestui mic grup.</a:t>
            </a:r>
          </a:p>
        </p:txBody>
      </p:sp>
      <p:pic>
        <p:nvPicPr>
          <p:cNvPr id="2" name="Picture 1" descr="Lucru_RO_Header">
            <a:extLst>
              <a:ext uri="{FF2B5EF4-FFF2-40B4-BE49-F238E27FC236}">
                <a16:creationId xmlns:a16="http://schemas.microsoft.com/office/drawing/2014/main" id="{0C16560C-B576-BCA9-6BBD-3B53A4174A45}"/>
              </a:ext>
            </a:extLst>
          </p:cNvPr>
          <p:cNvPicPr/>
          <p:nvPr/>
        </p:nvPicPr>
        <p:blipFill>
          <a:blip r:embed="rId4" cstate="print"/>
          <a:srcRect/>
          <a:stretch>
            <a:fillRect/>
          </a:stretch>
        </p:blipFill>
        <p:spPr bwMode="auto">
          <a:xfrm>
            <a:off x="2911288" y="223836"/>
            <a:ext cx="6004112" cy="894320"/>
          </a:xfrm>
          <a:prstGeom prst="rect">
            <a:avLst/>
          </a:prstGeom>
          <a:noFill/>
          <a:ln w="9525">
            <a:noFill/>
            <a:miter lim="800000"/>
            <a:headEnd/>
            <a:tailEnd/>
          </a:ln>
        </p:spPr>
      </p:pic>
      <p:sp>
        <p:nvSpPr>
          <p:cNvPr id="23558" name="Cloud Callout 10">
            <a:extLst>
              <a:ext uri="{FF2B5EF4-FFF2-40B4-BE49-F238E27FC236}">
                <a16:creationId xmlns:a16="http://schemas.microsoft.com/office/drawing/2014/main" id="{50C0CE95-372F-ED29-5B7E-3623A366D579}"/>
              </a:ext>
            </a:extLst>
          </p:cNvPr>
          <p:cNvSpPr>
            <a:spLocks noChangeArrowheads="1"/>
          </p:cNvSpPr>
          <p:nvPr/>
        </p:nvSpPr>
        <p:spPr bwMode="auto">
          <a:xfrm>
            <a:off x="8077200" y="685800"/>
            <a:ext cx="2209800" cy="762000"/>
          </a:xfrm>
          <a:prstGeom prst="cloudCallout">
            <a:avLst>
              <a:gd name="adj1" fmla="val -101653"/>
              <a:gd name="adj2" fmla="val 31042"/>
            </a:avLst>
          </a:prstGeom>
          <a:solidFill>
            <a:schemeClr val="bg1"/>
          </a:solidFill>
          <a:ln w="25400" algn="ctr">
            <a:solidFill>
              <a:srgbClr val="89A4A7"/>
            </a:solidFill>
            <a:round/>
            <a:headEnd/>
            <a:tailEnd/>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o-RO" altLang="en-US" sz="1400" b="1">
                <a:solidFill>
                  <a:srgbClr val="FF0000"/>
                </a:solidFill>
              </a:rPr>
              <a:t>Evitarea omisiunilor</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3D TRANSITION" val="DemoGettingFileFromFolder.p3d 3"/>
  <p:tag name="POWER3D OPTIONS" val="Fast "/>
  <p:tag name="POWER3D IMAGE0" val="Pwrtrans.tga"/>
  <p:tag name="WP_AF_EFFECT_INFO" val="0"/>
</p:tagLst>
</file>

<file path=ppt/tags/tag2.xml><?xml version="1.0" encoding="utf-8"?>
<p:tagLst xmlns:a="http://schemas.openxmlformats.org/drawingml/2006/main" xmlns:r="http://schemas.openxmlformats.org/officeDocument/2006/relationships" xmlns:p="http://schemas.openxmlformats.org/presentationml/2006/main">
  <p:tag name="POWER3D TRANSITION" val="DemoCameraShutter.p3d 1"/>
  <p:tag name="POWER3D OPTIONS" val="Fast "/>
  <p:tag name="POWER3D IMAGE0" val="Pwrtrans.tga"/>
  <p:tag name="WP_AF_EFFECT_INFO"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1715</TotalTime>
  <Words>2747</Words>
  <Application>Microsoft Office PowerPoint</Application>
  <PresentationFormat>Ecran lat</PresentationFormat>
  <Paragraphs>398</Paragraphs>
  <Slides>65</Slides>
  <Notes>6</Notes>
  <HiddenSlides>0</HiddenSlides>
  <MMClips>0</MMClips>
  <ScaleCrop>false</ScaleCrop>
  <HeadingPairs>
    <vt:vector size="6" baseType="variant">
      <vt:variant>
        <vt:lpstr>Fonturi utilizate</vt:lpstr>
      </vt:variant>
      <vt:variant>
        <vt:i4>10</vt:i4>
      </vt:variant>
      <vt:variant>
        <vt:lpstr>Temă</vt:lpstr>
      </vt:variant>
      <vt:variant>
        <vt:i4>1</vt:i4>
      </vt:variant>
      <vt:variant>
        <vt:lpstr>Titluri diapozitive</vt:lpstr>
      </vt:variant>
      <vt:variant>
        <vt:i4>65</vt:i4>
      </vt:variant>
    </vt:vector>
  </HeadingPairs>
  <TitlesOfParts>
    <vt:vector size="76" baseType="lpstr">
      <vt:lpstr>MS PGothic</vt:lpstr>
      <vt:lpstr>MS PGothic</vt:lpstr>
      <vt:lpstr>Arial</vt:lpstr>
      <vt:lpstr>Arial Black</vt:lpstr>
      <vt:lpstr>Arial Narrow</vt:lpstr>
      <vt:lpstr>Calibri</vt:lpstr>
      <vt:lpstr>Calibri Light</vt:lpstr>
      <vt:lpstr>Cambria Math</vt:lpstr>
      <vt:lpstr>Impact</vt:lpstr>
      <vt:lpstr>Times</vt:lpstr>
      <vt:lpstr>Office Theme</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Transferul și acumularea  rezultatelor învățării</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Jidveian</dc:creator>
  <cp:lastModifiedBy>usernvk</cp:lastModifiedBy>
  <cp:revision>10</cp:revision>
  <dcterms:created xsi:type="dcterms:W3CDTF">2023-07-25T08:54:35Z</dcterms:created>
  <dcterms:modified xsi:type="dcterms:W3CDTF">2023-09-09T08:28:58Z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2023-07-25T08:54:35Z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416ccc44-aef9-4d3c-be40-82fa3db5fdb9</vt:lpwstr>
  </property>
  <property fmtid="{D5CDD505-2E9C-101B-9397-08002B2CF9AE}" pid="7" name="MSIP_Label_defa4170-0d19-0005-0004-bc88714345d2_ActionId">
    <vt:lpwstr>2b7b2ae1-579e-4c08-994d-c07acff7563c</vt:lpwstr>
  </property>
  <property fmtid="{D5CDD505-2E9C-101B-9397-08002B2CF9AE}" pid="8" name="MSIP_Label_defa4170-0d19-0005-0004-bc88714345d2_ContentBits">
    <vt:lpwstr>0</vt:lpwstr>
  </property>
</Properties>
</file>